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101"/>
  </p:notesMasterIdLst>
  <p:sldIdLst>
    <p:sldId id="258" r:id="rId3"/>
    <p:sldId id="259" r:id="rId4"/>
    <p:sldId id="260" r:id="rId5"/>
    <p:sldId id="261" r:id="rId6"/>
    <p:sldId id="262" r:id="rId7"/>
    <p:sldId id="263" r:id="rId8"/>
    <p:sldId id="264" r:id="rId9"/>
    <p:sldId id="265" r:id="rId10"/>
    <p:sldId id="266" r:id="rId11"/>
    <p:sldId id="267" r:id="rId12"/>
    <p:sldId id="268" r:id="rId13"/>
    <p:sldId id="270" r:id="rId14"/>
    <p:sldId id="269" r:id="rId15"/>
    <p:sldId id="271" r:id="rId16"/>
    <p:sldId id="272" r:id="rId17"/>
    <p:sldId id="273" r:id="rId18"/>
    <p:sldId id="274" r:id="rId19"/>
    <p:sldId id="35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298" r:id="rId45"/>
    <p:sldId id="354" r:id="rId46"/>
    <p:sldId id="300" r:id="rId47"/>
    <p:sldId id="303" r:id="rId48"/>
    <p:sldId id="301" r:id="rId49"/>
    <p:sldId id="302" r:id="rId50"/>
    <p:sldId id="304" r:id="rId51"/>
    <p:sldId id="305" r:id="rId52"/>
    <p:sldId id="306" r:id="rId53"/>
    <p:sldId id="307" r:id="rId54"/>
    <p:sldId id="308" r:id="rId55"/>
    <p:sldId id="309" r:id="rId56"/>
    <p:sldId id="310" r:id="rId57"/>
    <p:sldId id="311" r:id="rId58"/>
    <p:sldId id="355" r:id="rId59"/>
    <p:sldId id="314" r:id="rId60"/>
    <p:sldId id="315" r:id="rId61"/>
    <p:sldId id="316" r:id="rId62"/>
    <p:sldId id="317" r:id="rId63"/>
    <p:sldId id="318" r:id="rId64"/>
    <p:sldId id="319" r:id="rId65"/>
    <p:sldId id="320" r:id="rId66"/>
    <p:sldId id="321" r:id="rId67"/>
    <p:sldId id="322" r:id="rId68"/>
    <p:sldId id="323" r:id="rId69"/>
    <p:sldId id="324" r:id="rId70"/>
    <p:sldId id="356"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5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8" r:id="rId10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07821-00DD-4155-889F-88807EE2B2C3}" v="1040" dt="2019-05-21T03:57:49.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6" autoAdjust="0"/>
    <p:restoredTop sz="95285" autoAdjust="0"/>
  </p:normalViewPr>
  <p:slideViewPr>
    <p:cSldViewPr snapToGrid="0">
      <p:cViewPr varScale="1">
        <p:scale>
          <a:sx n="89" d="100"/>
          <a:sy n="89" d="100"/>
        </p:scale>
        <p:origin x="1428" y="60"/>
      </p:cViewPr>
      <p:guideLst>
        <p:guide orient="horz" pos="2160"/>
        <p:guide pos="2880"/>
      </p:guideLst>
    </p:cSldViewPr>
  </p:slideViewPr>
  <p:outlineViewPr>
    <p:cViewPr>
      <p:scale>
        <a:sx n="33" d="100"/>
        <a:sy n="33" d="100"/>
      </p:scale>
      <p:origin x="0" y="70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5/10/relationships/revisionInfo" Target="revisionInfo.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展銘 許" userId="d86df5fd994357fe" providerId="LiveId" clId="{4C207821-00DD-4155-889F-88807EE2B2C3}"/>
    <pc:docChg chg="undo custSel addSld modSld">
      <pc:chgData name="展銘 許" userId="d86df5fd994357fe" providerId="LiveId" clId="{4C207821-00DD-4155-889F-88807EE2B2C3}" dt="2019-05-21T03:57:49.788" v="933"/>
      <pc:docMkLst>
        <pc:docMk/>
      </pc:docMkLst>
      <pc:sldChg chg="modNotesTx">
        <pc:chgData name="展銘 許" userId="d86df5fd994357fe" providerId="LiveId" clId="{4C207821-00DD-4155-889F-88807EE2B2C3}" dt="2019-05-21T00:26:46.662" v="25" actId="20577"/>
        <pc:sldMkLst>
          <pc:docMk/>
          <pc:sldMk cId="1119488214" sldId="314"/>
        </pc:sldMkLst>
      </pc:sldChg>
      <pc:sldChg chg="modSp add">
        <pc:chgData name="展銘 許" userId="d86df5fd994357fe" providerId="LiveId" clId="{4C207821-00DD-4155-889F-88807EE2B2C3}" dt="2019-05-21T01:28:40.589" v="42" actId="113"/>
        <pc:sldMkLst>
          <pc:docMk/>
          <pc:sldMk cId="215532731" sldId="315"/>
        </pc:sldMkLst>
        <pc:spChg chg="mod">
          <ac:chgData name="展銘 許" userId="d86df5fd994357fe" providerId="LiveId" clId="{4C207821-00DD-4155-889F-88807EE2B2C3}" dt="2019-05-21T01:27:39.214" v="27"/>
          <ac:spMkLst>
            <pc:docMk/>
            <pc:sldMk cId="215532731" sldId="315"/>
            <ac:spMk id="2" creationId="{E8E99EB2-C807-49A1-863E-045A9514BAA5}"/>
          </ac:spMkLst>
        </pc:spChg>
        <pc:spChg chg="mod">
          <ac:chgData name="展銘 許" userId="d86df5fd994357fe" providerId="LiveId" clId="{4C207821-00DD-4155-889F-88807EE2B2C3}" dt="2019-05-21T01:28:40.589" v="42" actId="113"/>
          <ac:spMkLst>
            <pc:docMk/>
            <pc:sldMk cId="215532731" sldId="315"/>
            <ac:spMk id="3" creationId="{DBA9892C-187D-4A17-9E48-853F3DD23305}"/>
          </ac:spMkLst>
        </pc:spChg>
      </pc:sldChg>
      <pc:sldChg chg="addSp delSp modSp add modNotesTx">
        <pc:chgData name="展銘 許" userId="d86df5fd994357fe" providerId="LiveId" clId="{4C207821-00DD-4155-889F-88807EE2B2C3}" dt="2019-05-21T01:31:48.652" v="81" actId="20577"/>
        <pc:sldMkLst>
          <pc:docMk/>
          <pc:sldMk cId="2462845326" sldId="316"/>
        </pc:sldMkLst>
        <pc:spChg chg="mod">
          <ac:chgData name="展銘 許" userId="d86df5fd994357fe" providerId="LiveId" clId="{4C207821-00DD-4155-889F-88807EE2B2C3}" dt="2019-05-21T01:29:07.177" v="44"/>
          <ac:spMkLst>
            <pc:docMk/>
            <pc:sldMk cId="2462845326" sldId="316"/>
            <ac:spMk id="2" creationId="{71E8C420-61A0-46D6-8808-87FF3AC96372}"/>
          </ac:spMkLst>
        </pc:spChg>
        <pc:spChg chg="del">
          <ac:chgData name="展銘 許" userId="d86df5fd994357fe" providerId="LiveId" clId="{4C207821-00DD-4155-889F-88807EE2B2C3}" dt="2019-05-21T01:29:12.805" v="45"/>
          <ac:spMkLst>
            <pc:docMk/>
            <pc:sldMk cId="2462845326" sldId="316"/>
            <ac:spMk id="3" creationId="{9CE54CFA-F307-4E8C-968B-60966F042CAF}"/>
          </ac:spMkLst>
        </pc:spChg>
        <pc:picChg chg="add mod">
          <ac:chgData name="展銘 許" userId="d86df5fd994357fe" providerId="LiveId" clId="{4C207821-00DD-4155-889F-88807EE2B2C3}" dt="2019-05-21T01:29:12.805" v="45"/>
          <ac:picMkLst>
            <pc:docMk/>
            <pc:sldMk cId="2462845326" sldId="316"/>
            <ac:picMk id="4" creationId="{A1A223F3-57DB-4FDB-AB40-89A51D2D72FD}"/>
          </ac:picMkLst>
        </pc:picChg>
      </pc:sldChg>
      <pc:sldChg chg="modSp add modNotesTx">
        <pc:chgData name="展銘 許" userId="d86df5fd994357fe" providerId="LiveId" clId="{4C207821-00DD-4155-889F-88807EE2B2C3}" dt="2019-05-21T01:34:53.091" v="138" actId="20577"/>
        <pc:sldMkLst>
          <pc:docMk/>
          <pc:sldMk cId="4164430793" sldId="317"/>
        </pc:sldMkLst>
        <pc:spChg chg="mod">
          <ac:chgData name="展銘 許" userId="d86df5fd994357fe" providerId="LiveId" clId="{4C207821-00DD-4155-889F-88807EE2B2C3}" dt="2019-05-21T01:33:09.252" v="83"/>
          <ac:spMkLst>
            <pc:docMk/>
            <pc:sldMk cId="4164430793" sldId="317"/>
            <ac:spMk id="2" creationId="{D8090BB3-0F79-4FB7-911E-021D0A4E7DC0}"/>
          </ac:spMkLst>
        </pc:spChg>
        <pc:spChg chg="mod">
          <ac:chgData name="展銘 許" userId="d86df5fd994357fe" providerId="LiveId" clId="{4C207821-00DD-4155-889F-88807EE2B2C3}" dt="2019-05-21T01:33:18.402" v="84"/>
          <ac:spMkLst>
            <pc:docMk/>
            <pc:sldMk cId="4164430793" sldId="317"/>
            <ac:spMk id="3" creationId="{4CEC5785-7A12-4E7B-87F9-B13CAF577F9F}"/>
          </ac:spMkLst>
        </pc:spChg>
      </pc:sldChg>
      <pc:sldChg chg="modSp add">
        <pc:chgData name="展銘 許" userId="d86df5fd994357fe" providerId="LiveId" clId="{4C207821-00DD-4155-889F-88807EE2B2C3}" dt="2019-05-21T01:36:15.740" v="149" actId="113"/>
        <pc:sldMkLst>
          <pc:docMk/>
          <pc:sldMk cId="1549533874" sldId="318"/>
        </pc:sldMkLst>
        <pc:spChg chg="mod">
          <ac:chgData name="展銘 許" userId="d86df5fd994357fe" providerId="LiveId" clId="{4C207821-00DD-4155-889F-88807EE2B2C3}" dt="2019-05-21T01:35:40.813" v="144" actId="14100"/>
          <ac:spMkLst>
            <pc:docMk/>
            <pc:sldMk cId="1549533874" sldId="318"/>
            <ac:spMk id="2" creationId="{405C9FBA-619D-44B4-9E68-7C07C00466EE}"/>
          </ac:spMkLst>
        </pc:spChg>
        <pc:spChg chg="mod">
          <ac:chgData name="展銘 許" userId="d86df5fd994357fe" providerId="LiveId" clId="{4C207821-00DD-4155-889F-88807EE2B2C3}" dt="2019-05-21T01:36:15.740" v="149" actId="113"/>
          <ac:spMkLst>
            <pc:docMk/>
            <pc:sldMk cId="1549533874" sldId="318"/>
            <ac:spMk id="3" creationId="{43E8A62D-C07E-4F2E-BB73-5C732924B793}"/>
          </ac:spMkLst>
        </pc:spChg>
      </pc:sldChg>
      <pc:sldChg chg="addSp modSp add modNotesTx">
        <pc:chgData name="展銘 許" userId="d86df5fd994357fe" providerId="LiveId" clId="{4C207821-00DD-4155-889F-88807EE2B2C3}" dt="2019-05-21T01:40:22.855" v="201" actId="20577"/>
        <pc:sldMkLst>
          <pc:docMk/>
          <pc:sldMk cId="3368836937" sldId="319"/>
        </pc:sldMkLst>
        <pc:spChg chg="mod">
          <ac:chgData name="展銘 許" userId="d86df5fd994357fe" providerId="LiveId" clId="{4C207821-00DD-4155-889F-88807EE2B2C3}" dt="2019-05-21T01:36:39.570" v="151"/>
          <ac:spMkLst>
            <pc:docMk/>
            <pc:sldMk cId="3368836937" sldId="319"/>
            <ac:spMk id="2" creationId="{D9B7D30D-0254-4F50-816F-9E3E18506669}"/>
          </ac:spMkLst>
        </pc:spChg>
        <pc:spChg chg="mod">
          <ac:chgData name="展銘 許" userId="d86df5fd994357fe" providerId="LiveId" clId="{4C207821-00DD-4155-889F-88807EE2B2C3}" dt="2019-05-21T01:37:43.080" v="159" actId="313"/>
          <ac:spMkLst>
            <pc:docMk/>
            <pc:sldMk cId="3368836937" sldId="319"/>
            <ac:spMk id="3" creationId="{C2FE584D-543E-436B-AF0C-9B97507A630A}"/>
          </ac:spMkLst>
        </pc:spChg>
        <pc:spChg chg="add">
          <ac:chgData name="展銘 許" userId="d86df5fd994357fe" providerId="LiveId" clId="{4C207821-00DD-4155-889F-88807EE2B2C3}" dt="2019-05-21T01:37:32.728" v="157"/>
          <ac:spMkLst>
            <pc:docMk/>
            <pc:sldMk cId="3368836937" sldId="319"/>
            <ac:spMk id="5" creationId="{3092EF1A-BD07-48D1-B2E8-1F003E84330E}"/>
          </ac:spMkLst>
        </pc:spChg>
        <pc:picChg chg="add mod modCrop">
          <ac:chgData name="展銘 許" userId="d86df5fd994357fe" providerId="LiveId" clId="{4C207821-00DD-4155-889F-88807EE2B2C3}" dt="2019-05-21T01:37:20.254" v="156" actId="1076"/>
          <ac:picMkLst>
            <pc:docMk/>
            <pc:sldMk cId="3368836937" sldId="319"/>
            <ac:picMk id="4" creationId="{7A16EDCE-B32B-4971-8CD8-B9AB3F356EB2}"/>
          </ac:picMkLst>
        </pc:picChg>
        <pc:picChg chg="add mod">
          <ac:chgData name="展銘 許" userId="d86df5fd994357fe" providerId="LiveId" clId="{4C207821-00DD-4155-889F-88807EE2B2C3}" dt="2019-05-21T01:39:25.390" v="179" actId="1076"/>
          <ac:picMkLst>
            <pc:docMk/>
            <pc:sldMk cId="3368836937" sldId="319"/>
            <ac:picMk id="6" creationId="{598EC6D2-F6AE-4B10-95DB-D99B49F1724C}"/>
          </ac:picMkLst>
        </pc:picChg>
        <pc:picChg chg="add mod">
          <ac:chgData name="展銘 許" userId="d86df5fd994357fe" providerId="LiveId" clId="{4C207821-00DD-4155-889F-88807EE2B2C3}" dt="2019-05-21T01:39:34.670" v="181" actId="1076"/>
          <ac:picMkLst>
            <pc:docMk/>
            <pc:sldMk cId="3368836937" sldId="319"/>
            <ac:picMk id="7" creationId="{02196FEA-C090-4986-96E5-6B72EAA37BD9}"/>
          </ac:picMkLst>
        </pc:picChg>
      </pc:sldChg>
      <pc:sldChg chg="addSp delSp modSp add modNotesTx">
        <pc:chgData name="展銘 許" userId="d86df5fd994357fe" providerId="LiveId" clId="{4C207821-00DD-4155-889F-88807EE2B2C3}" dt="2019-05-21T01:43:30.555" v="377" actId="20577"/>
        <pc:sldMkLst>
          <pc:docMk/>
          <pc:sldMk cId="2367245103" sldId="320"/>
        </pc:sldMkLst>
        <pc:spChg chg="mod">
          <ac:chgData name="展銘 許" userId="d86df5fd994357fe" providerId="LiveId" clId="{4C207821-00DD-4155-889F-88807EE2B2C3}" dt="2019-05-21T01:40:56.761" v="203"/>
          <ac:spMkLst>
            <pc:docMk/>
            <pc:sldMk cId="2367245103" sldId="320"/>
            <ac:spMk id="2" creationId="{7788FE4C-D853-4207-B2C6-27E0EC136C1F}"/>
          </ac:spMkLst>
        </pc:spChg>
        <pc:spChg chg="del">
          <ac:chgData name="展銘 許" userId="d86df5fd994357fe" providerId="LiveId" clId="{4C207821-00DD-4155-889F-88807EE2B2C3}" dt="2019-05-21T01:41:02.206" v="204"/>
          <ac:spMkLst>
            <pc:docMk/>
            <pc:sldMk cId="2367245103" sldId="320"/>
            <ac:spMk id="3" creationId="{DD95EBB3-104D-4127-9652-C70F18AA49C0}"/>
          </ac:spMkLst>
        </pc:spChg>
        <pc:picChg chg="add mod">
          <ac:chgData name="展銘 許" userId="d86df5fd994357fe" providerId="LiveId" clId="{4C207821-00DD-4155-889F-88807EE2B2C3}" dt="2019-05-21T01:41:09.078" v="205" actId="1076"/>
          <ac:picMkLst>
            <pc:docMk/>
            <pc:sldMk cId="2367245103" sldId="320"/>
            <ac:picMk id="4" creationId="{7777D9C3-E271-4FB6-810D-B397756C3985}"/>
          </ac:picMkLst>
        </pc:picChg>
        <pc:picChg chg="add mod">
          <ac:chgData name="展銘 許" userId="d86df5fd994357fe" providerId="LiveId" clId="{4C207821-00DD-4155-889F-88807EE2B2C3}" dt="2019-05-21T01:41:20.088" v="207" actId="1076"/>
          <ac:picMkLst>
            <pc:docMk/>
            <pc:sldMk cId="2367245103" sldId="320"/>
            <ac:picMk id="5" creationId="{759F7FB7-4751-420D-86CF-26AD05211F91}"/>
          </ac:picMkLst>
        </pc:picChg>
      </pc:sldChg>
      <pc:sldChg chg="addSp delSp modSp add modNotesTx">
        <pc:chgData name="展銘 許" userId="d86df5fd994357fe" providerId="LiveId" clId="{4C207821-00DD-4155-889F-88807EE2B2C3}" dt="2019-05-21T01:45:13.449" v="395" actId="20577"/>
        <pc:sldMkLst>
          <pc:docMk/>
          <pc:sldMk cId="3395327642" sldId="321"/>
        </pc:sldMkLst>
        <pc:spChg chg="mod">
          <ac:chgData name="展銘 許" userId="d86df5fd994357fe" providerId="LiveId" clId="{4C207821-00DD-4155-889F-88807EE2B2C3}" dt="2019-05-21T01:44:01.171" v="379"/>
          <ac:spMkLst>
            <pc:docMk/>
            <pc:sldMk cId="3395327642" sldId="321"/>
            <ac:spMk id="2" creationId="{69D34138-96E2-4540-9768-24BD7A20677A}"/>
          </ac:spMkLst>
        </pc:spChg>
        <pc:spChg chg="del">
          <ac:chgData name="展銘 許" userId="d86df5fd994357fe" providerId="LiveId" clId="{4C207821-00DD-4155-889F-88807EE2B2C3}" dt="2019-05-21T01:44:09.881" v="380"/>
          <ac:spMkLst>
            <pc:docMk/>
            <pc:sldMk cId="3395327642" sldId="321"/>
            <ac:spMk id="3" creationId="{1B98A181-AA7A-404F-A50F-FD04D9BA1561}"/>
          </ac:spMkLst>
        </pc:spChg>
        <pc:picChg chg="add mod">
          <ac:chgData name="展銘 許" userId="d86df5fd994357fe" providerId="LiveId" clId="{4C207821-00DD-4155-889F-88807EE2B2C3}" dt="2019-05-21T01:44:14.302" v="382" actId="1076"/>
          <ac:picMkLst>
            <pc:docMk/>
            <pc:sldMk cId="3395327642" sldId="321"/>
            <ac:picMk id="4" creationId="{EBDD8DE9-97C3-4F17-B992-01E7F48EBD5C}"/>
          </ac:picMkLst>
        </pc:picChg>
        <pc:picChg chg="add mod">
          <ac:chgData name="展銘 許" userId="d86df5fd994357fe" providerId="LiveId" clId="{4C207821-00DD-4155-889F-88807EE2B2C3}" dt="2019-05-21T01:44:22.404" v="384" actId="1076"/>
          <ac:picMkLst>
            <pc:docMk/>
            <pc:sldMk cId="3395327642" sldId="321"/>
            <ac:picMk id="5" creationId="{C139CBD4-B5FB-43F5-94BE-8BEFBD09D2F1}"/>
          </ac:picMkLst>
        </pc:picChg>
      </pc:sldChg>
      <pc:sldChg chg="addSp delSp modSp add modNotesTx">
        <pc:chgData name="展銘 許" userId="d86df5fd994357fe" providerId="LiveId" clId="{4C207821-00DD-4155-889F-88807EE2B2C3}" dt="2019-05-21T01:47:11.769" v="454" actId="20577"/>
        <pc:sldMkLst>
          <pc:docMk/>
          <pc:sldMk cId="3249307774" sldId="322"/>
        </pc:sldMkLst>
        <pc:spChg chg="mod">
          <ac:chgData name="展銘 許" userId="d86df5fd994357fe" providerId="LiveId" clId="{4C207821-00DD-4155-889F-88807EE2B2C3}" dt="2019-05-21T01:46:20.866" v="415" actId="20577"/>
          <ac:spMkLst>
            <pc:docMk/>
            <pc:sldMk cId="3249307774" sldId="322"/>
            <ac:spMk id="2" creationId="{1C818C81-B070-4B39-BDAC-39257C09D488}"/>
          </ac:spMkLst>
        </pc:spChg>
        <pc:spChg chg="del">
          <ac:chgData name="展銘 許" userId="d86df5fd994357fe" providerId="LiveId" clId="{4C207821-00DD-4155-889F-88807EE2B2C3}" dt="2019-05-21T01:46:07.654" v="397"/>
          <ac:spMkLst>
            <pc:docMk/>
            <pc:sldMk cId="3249307774" sldId="322"/>
            <ac:spMk id="3" creationId="{59FFA5D2-65E8-4D0B-B644-D7BCBDE40830}"/>
          </ac:spMkLst>
        </pc:spChg>
        <pc:picChg chg="add mod modCrop">
          <ac:chgData name="展銘 許" userId="d86df5fd994357fe" providerId="LiveId" clId="{4C207821-00DD-4155-889F-88807EE2B2C3}" dt="2019-05-21T01:46:32.686" v="417" actId="1076"/>
          <ac:picMkLst>
            <pc:docMk/>
            <pc:sldMk cId="3249307774" sldId="322"/>
            <ac:picMk id="4" creationId="{E78C5A13-702C-4312-93A1-D4D171044750}"/>
          </ac:picMkLst>
        </pc:picChg>
      </pc:sldChg>
      <pc:sldChg chg="modSp add">
        <pc:chgData name="展銘 許" userId="d86df5fd994357fe" providerId="LiveId" clId="{4C207821-00DD-4155-889F-88807EE2B2C3}" dt="2019-05-21T01:47:40.846" v="458" actId="20577"/>
        <pc:sldMkLst>
          <pc:docMk/>
          <pc:sldMk cId="3604844755" sldId="323"/>
        </pc:sldMkLst>
        <pc:spChg chg="mod">
          <ac:chgData name="展銘 許" userId="d86df5fd994357fe" providerId="LiveId" clId="{4C207821-00DD-4155-889F-88807EE2B2C3}" dt="2019-05-21T01:47:24.350" v="456"/>
          <ac:spMkLst>
            <pc:docMk/>
            <pc:sldMk cId="3604844755" sldId="323"/>
            <ac:spMk id="2" creationId="{AA8FBE73-9179-4AC9-95CE-46111CD7222A}"/>
          </ac:spMkLst>
        </pc:spChg>
        <pc:spChg chg="mod">
          <ac:chgData name="展銘 許" userId="d86df5fd994357fe" providerId="LiveId" clId="{4C207821-00DD-4155-889F-88807EE2B2C3}" dt="2019-05-21T01:47:40.846" v="458" actId="20577"/>
          <ac:spMkLst>
            <pc:docMk/>
            <pc:sldMk cId="3604844755" sldId="323"/>
            <ac:spMk id="3" creationId="{C0F88708-5377-42EC-A644-7B166FC55C3F}"/>
          </ac:spMkLst>
        </pc:spChg>
      </pc:sldChg>
      <pc:sldChg chg="modSp add">
        <pc:chgData name="展銘 許" userId="d86df5fd994357fe" providerId="LiveId" clId="{4C207821-00DD-4155-889F-88807EE2B2C3}" dt="2019-05-21T01:51:21.368" v="473"/>
        <pc:sldMkLst>
          <pc:docMk/>
          <pc:sldMk cId="1718597049" sldId="324"/>
        </pc:sldMkLst>
        <pc:spChg chg="mod">
          <ac:chgData name="展銘 許" userId="d86df5fd994357fe" providerId="LiveId" clId="{4C207821-00DD-4155-889F-88807EE2B2C3}" dt="2019-05-21T01:50:05.852" v="460"/>
          <ac:spMkLst>
            <pc:docMk/>
            <pc:sldMk cId="1718597049" sldId="324"/>
            <ac:spMk id="2" creationId="{2C8C219D-09F8-4CE6-8F60-BA622B01DE1C}"/>
          </ac:spMkLst>
        </pc:spChg>
        <pc:spChg chg="mod">
          <ac:chgData name="展銘 許" userId="d86df5fd994357fe" providerId="LiveId" clId="{4C207821-00DD-4155-889F-88807EE2B2C3}" dt="2019-05-21T01:51:21.368" v="473"/>
          <ac:spMkLst>
            <pc:docMk/>
            <pc:sldMk cId="1718597049" sldId="324"/>
            <ac:spMk id="3" creationId="{FE6696DA-28D7-4E92-9345-06FDF18FE83C}"/>
          </ac:spMkLst>
        </pc:spChg>
      </pc:sldChg>
      <pc:sldChg chg="modSp add">
        <pc:chgData name="展銘 許" userId="d86df5fd994357fe" providerId="LiveId" clId="{4C207821-00DD-4155-889F-88807EE2B2C3}" dt="2019-05-21T01:53:51.127" v="477" actId="255"/>
        <pc:sldMkLst>
          <pc:docMk/>
          <pc:sldMk cId="2823288265" sldId="325"/>
        </pc:sldMkLst>
        <pc:spChg chg="mod">
          <ac:chgData name="展銘 許" userId="d86df5fd994357fe" providerId="LiveId" clId="{4C207821-00DD-4155-889F-88807EE2B2C3}" dt="2019-05-21T01:52:58.761" v="475"/>
          <ac:spMkLst>
            <pc:docMk/>
            <pc:sldMk cId="2823288265" sldId="325"/>
            <ac:spMk id="2" creationId="{C4FA6261-16AF-4BB9-BACB-6F4EF86E63FE}"/>
          </ac:spMkLst>
        </pc:spChg>
        <pc:spChg chg="mod">
          <ac:chgData name="展銘 許" userId="d86df5fd994357fe" providerId="LiveId" clId="{4C207821-00DD-4155-889F-88807EE2B2C3}" dt="2019-05-21T01:53:51.127" v="477" actId="255"/>
          <ac:spMkLst>
            <pc:docMk/>
            <pc:sldMk cId="2823288265" sldId="325"/>
            <ac:spMk id="3" creationId="{B2D0AA7A-408E-467E-87DB-7022FE306A37}"/>
          </ac:spMkLst>
        </pc:spChg>
      </pc:sldChg>
      <pc:sldChg chg="addSp delSp modSp add modNotesTx">
        <pc:chgData name="展銘 許" userId="d86df5fd994357fe" providerId="LiveId" clId="{4C207821-00DD-4155-889F-88807EE2B2C3}" dt="2019-05-21T02:23:40.587" v="515" actId="20577"/>
        <pc:sldMkLst>
          <pc:docMk/>
          <pc:sldMk cId="2026100495" sldId="326"/>
        </pc:sldMkLst>
        <pc:spChg chg="mod">
          <ac:chgData name="展銘 許" userId="d86df5fd994357fe" providerId="LiveId" clId="{4C207821-00DD-4155-889F-88807EE2B2C3}" dt="2019-05-21T02:21:59.568" v="479"/>
          <ac:spMkLst>
            <pc:docMk/>
            <pc:sldMk cId="2026100495" sldId="326"/>
            <ac:spMk id="2" creationId="{B585CF78-1BE5-4C8E-80D6-73111F5E5664}"/>
          </ac:spMkLst>
        </pc:spChg>
        <pc:spChg chg="del">
          <ac:chgData name="展銘 許" userId="d86df5fd994357fe" providerId="LiveId" clId="{4C207821-00DD-4155-889F-88807EE2B2C3}" dt="2019-05-21T02:22:04.307" v="480"/>
          <ac:spMkLst>
            <pc:docMk/>
            <pc:sldMk cId="2026100495" sldId="326"/>
            <ac:spMk id="3" creationId="{1B6F6128-9171-47D5-BA09-55F80066980A}"/>
          </ac:spMkLst>
        </pc:spChg>
        <pc:picChg chg="add mod">
          <ac:chgData name="展銘 許" userId="d86df5fd994357fe" providerId="LiveId" clId="{4C207821-00DD-4155-889F-88807EE2B2C3}" dt="2019-05-21T02:22:11.455" v="482" actId="1076"/>
          <ac:picMkLst>
            <pc:docMk/>
            <pc:sldMk cId="2026100495" sldId="326"/>
            <ac:picMk id="4" creationId="{0103D50A-17F2-4ECE-A8FF-8B08F55C2454}"/>
          </ac:picMkLst>
        </pc:picChg>
      </pc:sldChg>
      <pc:sldChg chg="addSp modSp add modNotesTx">
        <pc:chgData name="展銘 許" userId="d86df5fd994357fe" providerId="LiveId" clId="{4C207821-00DD-4155-889F-88807EE2B2C3}" dt="2019-05-21T02:32:32.033" v="551" actId="20577"/>
        <pc:sldMkLst>
          <pc:docMk/>
          <pc:sldMk cId="2083264246" sldId="327"/>
        </pc:sldMkLst>
        <pc:spChg chg="mod">
          <ac:chgData name="展銘 許" userId="d86df5fd994357fe" providerId="LiveId" clId="{4C207821-00DD-4155-889F-88807EE2B2C3}" dt="2019-05-21T02:24:31.150" v="517"/>
          <ac:spMkLst>
            <pc:docMk/>
            <pc:sldMk cId="2083264246" sldId="327"/>
            <ac:spMk id="2" creationId="{CABFCC47-DBE2-47CA-9BC3-0B0401953027}"/>
          </ac:spMkLst>
        </pc:spChg>
        <pc:spChg chg="mod">
          <ac:chgData name="展銘 許" userId="d86df5fd994357fe" providerId="LiveId" clId="{4C207821-00DD-4155-889F-88807EE2B2C3}" dt="2019-05-21T02:24:42.056" v="518"/>
          <ac:spMkLst>
            <pc:docMk/>
            <pc:sldMk cId="2083264246" sldId="327"/>
            <ac:spMk id="3" creationId="{56C1EBF9-1572-4EC8-BE40-63FF23B92367}"/>
          </ac:spMkLst>
        </pc:spChg>
        <pc:picChg chg="add mod">
          <ac:chgData name="展銘 許" userId="d86df5fd994357fe" providerId="LiveId" clId="{4C207821-00DD-4155-889F-88807EE2B2C3}" dt="2019-05-21T02:25:27.220" v="537" actId="1076"/>
          <ac:picMkLst>
            <pc:docMk/>
            <pc:sldMk cId="2083264246" sldId="327"/>
            <ac:picMk id="4" creationId="{E734285D-6FF1-444E-B901-8545AE6B0E3E}"/>
          </ac:picMkLst>
        </pc:picChg>
        <pc:picChg chg="add mod">
          <ac:chgData name="展銘 許" userId="d86df5fd994357fe" providerId="LiveId" clId="{4C207821-00DD-4155-889F-88807EE2B2C3}" dt="2019-05-21T02:25:43.520" v="540" actId="14100"/>
          <ac:picMkLst>
            <pc:docMk/>
            <pc:sldMk cId="2083264246" sldId="327"/>
            <ac:picMk id="5" creationId="{671B00C2-ED13-4C6D-B6F2-8C64466BA1E0}"/>
          </ac:picMkLst>
        </pc:picChg>
      </pc:sldChg>
      <pc:sldChg chg="addSp modSp add modNotesTx">
        <pc:chgData name="展銘 許" userId="d86df5fd994357fe" providerId="LiveId" clId="{4C207821-00DD-4155-889F-88807EE2B2C3}" dt="2019-05-21T02:41:35.900" v="609" actId="20577"/>
        <pc:sldMkLst>
          <pc:docMk/>
          <pc:sldMk cId="1340525183" sldId="328"/>
        </pc:sldMkLst>
        <pc:spChg chg="mod">
          <ac:chgData name="展銘 許" userId="d86df5fd994357fe" providerId="LiveId" clId="{4C207821-00DD-4155-889F-88807EE2B2C3}" dt="2019-05-21T02:37:41.593" v="553"/>
          <ac:spMkLst>
            <pc:docMk/>
            <pc:sldMk cId="1340525183" sldId="328"/>
            <ac:spMk id="2" creationId="{184A58F6-DEA0-4F44-9644-C9F828298134}"/>
          </ac:spMkLst>
        </pc:spChg>
        <pc:spChg chg="mod">
          <ac:chgData name="展銘 許" userId="d86df5fd994357fe" providerId="LiveId" clId="{4C207821-00DD-4155-889F-88807EE2B2C3}" dt="2019-05-21T02:37:52.555" v="554"/>
          <ac:spMkLst>
            <pc:docMk/>
            <pc:sldMk cId="1340525183" sldId="328"/>
            <ac:spMk id="3" creationId="{64A07680-6E8C-467F-A213-34722E096496}"/>
          </ac:spMkLst>
        </pc:spChg>
        <pc:picChg chg="add mod">
          <ac:chgData name="展銘 許" userId="d86df5fd994357fe" providerId="LiveId" clId="{4C207821-00DD-4155-889F-88807EE2B2C3}" dt="2019-05-21T02:38:04.406" v="556" actId="1076"/>
          <ac:picMkLst>
            <pc:docMk/>
            <pc:sldMk cId="1340525183" sldId="328"/>
            <ac:picMk id="4" creationId="{D26462A0-F482-425B-AF77-6039728BF026}"/>
          </ac:picMkLst>
        </pc:picChg>
      </pc:sldChg>
      <pc:sldChg chg="addSp delSp modSp add">
        <pc:chgData name="展銘 許" userId="d86df5fd994357fe" providerId="LiveId" clId="{4C207821-00DD-4155-889F-88807EE2B2C3}" dt="2019-05-21T02:42:43.213" v="614" actId="1076"/>
        <pc:sldMkLst>
          <pc:docMk/>
          <pc:sldMk cId="2116439186" sldId="329"/>
        </pc:sldMkLst>
        <pc:spChg chg="mod">
          <ac:chgData name="展銘 許" userId="d86df5fd994357fe" providerId="LiveId" clId="{4C207821-00DD-4155-889F-88807EE2B2C3}" dt="2019-05-21T02:42:14.120" v="611"/>
          <ac:spMkLst>
            <pc:docMk/>
            <pc:sldMk cId="2116439186" sldId="329"/>
            <ac:spMk id="2" creationId="{C1747033-1B1E-4493-9152-926CFDAAEEA6}"/>
          </ac:spMkLst>
        </pc:spChg>
        <pc:spChg chg="del">
          <ac:chgData name="展銘 許" userId="d86df5fd994357fe" providerId="LiveId" clId="{4C207821-00DD-4155-889F-88807EE2B2C3}" dt="2019-05-21T02:42:33.339" v="612"/>
          <ac:spMkLst>
            <pc:docMk/>
            <pc:sldMk cId="2116439186" sldId="329"/>
            <ac:spMk id="3" creationId="{7521885E-9077-48AE-BF6A-506F6F09F5DD}"/>
          </ac:spMkLst>
        </pc:spChg>
        <pc:picChg chg="add mod">
          <ac:chgData name="展銘 許" userId="d86df5fd994357fe" providerId="LiveId" clId="{4C207821-00DD-4155-889F-88807EE2B2C3}" dt="2019-05-21T02:42:43.213" v="614" actId="1076"/>
          <ac:picMkLst>
            <pc:docMk/>
            <pc:sldMk cId="2116439186" sldId="329"/>
            <ac:picMk id="4" creationId="{D93AC66E-79BE-46D9-BB07-2F0E2169B22E}"/>
          </ac:picMkLst>
        </pc:picChg>
      </pc:sldChg>
      <pc:sldChg chg="addSp delSp modSp add">
        <pc:chgData name="展銘 許" userId="d86df5fd994357fe" providerId="LiveId" clId="{4C207821-00DD-4155-889F-88807EE2B2C3}" dt="2019-05-21T02:43:43.744" v="620" actId="1076"/>
        <pc:sldMkLst>
          <pc:docMk/>
          <pc:sldMk cId="4014366497" sldId="330"/>
        </pc:sldMkLst>
        <pc:spChg chg="mod">
          <ac:chgData name="展銘 許" userId="d86df5fd994357fe" providerId="LiveId" clId="{4C207821-00DD-4155-889F-88807EE2B2C3}" dt="2019-05-21T02:43:28.901" v="616"/>
          <ac:spMkLst>
            <pc:docMk/>
            <pc:sldMk cId="4014366497" sldId="330"/>
            <ac:spMk id="2" creationId="{A0E1941F-3C1B-4041-8B44-D4623464436A}"/>
          </ac:spMkLst>
        </pc:spChg>
        <pc:spChg chg="del">
          <ac:chgData name="展銘 許" userId="d86df5fd994357fe" providerId="LiveId" clId="{4C207821-00DD-4155-889F-88807EE2B2C3}" dt="2019-05-21T02:43:34.402" v="617"/>
          <ac:spMkLst>
            <pc:docMk/>
            <pc:sldMk cId="4014366497" sldId="330"/>
            <ac:spMk id="3" creationId="{0BF5B9DF-35F2-43EC-8C16-603BECB5214B}"/>
          </ac:spMkLst>
        </pc:spChg>
        <pc:picChg chg="add mod">
          <ac:chgData name="展銘 許" userId="d86df5fd994357fe" providerId="LiveId" clId="{4C207821-00DD-4155-889F-88807EE2B2C3}" dt="2019-05-21T02:43:43.744" v="620" actId="1076"/>
          <ac:picMkLst>
            <pc:docMk/>
            <pc:sldMk cId="4014366497" sldId="330"/>
            <ac:picMk id="4" creationId="{6094FCB8-40F3-41E1-A8B9-5A7040D356CF}"/>
          </ac:picMkLst>
        </pc:picChg>
      </pc:sldChg>
      <pc:sldChg chg="modSp add modNotesTx">
        <pc:chgData name="展銘 許" userId="d86df5fd994357fe" providerId="LiveId" clId="{4C207821-00DD-4155-889F-88807EE2B2C3}" dt="2019-05-21T03:01:46.277" v="674" actId="20577"/>
        <pc:sldMkLst>
          <pc:docMk/>
          <pc:sldMk cId="3852517966" sldId="331"/>
        </pc:sldMkLst>
        <pc:spChg chg="mod">
          <ac:chgData name="展銘 許" userId="d86df5fd994357fe" providerId="LiveId" clId="{4C207821-00DD-4155-889F-88807EE2B2C3}" dt="2019-05-21T02:49:20.832" v="654" actId="14100"/>
          <ac:spMkLst>
            <pc:docMk/>
            <pc:sldMk cId="3852517966" sldId="331"/>
            <ac:spMk id="2" creationId="{9E8EC91B-2291-404E-843F-687F5DC29D96}"/>
          </ac:spMkLst>
        </pc:spChg>
        <pc:spChg chg="mod">
          <ac:chgData name="展銘 許" userId="d86df5fd994357fe" providerId="LiveId" clId="{4C207821-00DD-4155-889F-88807EE2B2C3}" dt="2019-05-21T02:48:28.033" v="646"/>
          <ac:spMkLst>
            <pc:docMk/>
            <pc:sldMk cId="3852517966" sldId="331"/>
            <ac:spMk id="3" creationId="{973DA8AF-9C9C-4B58-AF43-552B28795C10}"/>
          </ac:spMkLst>
        </pc:spChg>
      </pc:sldChg>
      <pc:sldChg chg="modSp add">
        <pc:chgData name="展銘 許" userId="d86df5fd994357fe" providerId="LiveId" clId="{4C207821-00DD-4155-889F-88807EE2B2C3}" dt="2019-05-21T03:14:01.412" v="679"/>
        <pc:sldMkLst>
          <pc:docMk/>
          <pc:sldMk cId="4254457688" sldId="332"/>
        </pc:sldMkLst>
        <pc:spChg chg="mod">
          <ac:chgData name="展銘 許" userId="d86df5fd994357fe" providerId="LiveId" clId="{4C207821-00DD-4155-889F-88807EE2B2C3}" dt="2019-05-21T02:58:17.853" v="657" actId="20577"/>
          <ac:spMkLst>
            <pc:docMk/>
            <pc:sldMk cId="4254457688" sldId="332"/>
            <ac:spMk id="2" creationId="{D85BDE3B-0925-4707-B1F0-8B570C1446A1}"/>
          </ac:spMkLst>
        </pc:spChg>
        <pc:spChg chg="mod">
          <ac:chgData name="展銘 許" userId="d86df5fd994357fe" providerId="LiveId" clId="{4C207821-00DD-4155-889F-88807EE2B2C3}" dt="2019-05-21T03:14:01.412" v="679"/>
          <ac:spMkLst>
            <pc:docMk/>
            <pc:sldMk cId="4254457688" sldId="332"/>
            <ac:spMk id="3" creationId="{02BD9DBE-AE6A-4E02-A22E-B7A33AB0387D}"/>
          </ac:spMkLst>
        </pc:spChg>
      </pc:sldChg>
      <pc:sldChg chg="addSp delSp modSp add modNotesTx">
        <pc:chgData name="展銘 許" userId="d86df5fd994357fe" providerId="LiveId" clId="{4C207821-00DD-4155-889F-88807EE2B2C3}" dt="2019-05-21T03:17:33.787" v="734" actId="20577"/>
        <pc:sldMkLst>
          <pc:docMk/>
          <pc:sldMk cId="3833865659" sldId="333"/>
        </pc:sldMkLst>
        <pc:spChg chg="mod">
          <ac:chgData name="展銘 許" userId="d86df5fd994357fe" providerId="LiveId" clId="{4C207821-00DD-4155-889F-88807EE2B2C3}" dt="2019-05-21T03:15:12.475" v="682" actId="14100"/>
          <ac:spMkLst>
            <pc:docMk/>
            <pc:sldMk cId="3833865659" sldId="333"/>
            <ac:spMk id="2" creationId="{A3DE67D6-FCA2-41E1-A26F-810FD87C3C42}"/>
          </ac:spMkLst>
        </pc:spChg>
        <pc:spChg chg="del">
          <ac:chgData name="展銘 許" userId="d86df5fd994357fe" providerId="LiveId" clId="{4C207821-00DD-4155-889F-88807EE2B2C3}" dt="2019-05-21T03:15:18.987" v="683"/>
          <ac:spMkLst>
            <pc:docMk/>
            <pc:sldMk cId="3833865659" sldId="333"/>
            <ac:spMk id="3" creationId="{92FB0434-A819-464F-8946-833AE124D1B8}"/>
          </ac:spMkLst>
        </pc:spChg>
        <pc:spChg chg="add mod">
          <ac:chgData name="展銘 許" userId="d86df5fd994357fe" providerId="LiveId" clId="{4C207821-00DD-4155-889F-88807EE2B2C3}" dt="2019-05-21T03:16:38.358" v="696" actId="20577"/>
          <ac:spMkLst>
            <pc:docMk/>
            <pc:sldMk cId="3833865659" sldId="333"/>
            <ac:spMk id="6" creationId="{B5DA5EEB-8AF7-428C-976F-37BE9CB9C2E5}"/>
          </ac:spMkLst>
        </pc:spChg>
        <pc:picChg chg="add mod">
          <ac:chgData name="展銘 許" userId="d86df5fd994357fe" providerId="LiveId" clId="{4C207821-00DD-4155-889F-88807EE2B2C3}" dt="2019-05-21T03:15:42.854" v="689" actId="1076"/>
          <ac:picMkLst>
            <pc:docMk/>
            <pc:sldMk cId="3833865659" sldId="333"/>
            <ac:picMk id="4" creationId="{02C7445C-6C72-4175-89F2-4BBACF7E13D2}"/>
          </ac:picMkLst>
        </pc:picChg>
        <pc:picChg chg="add del mod">
          <ac:chgData name="展銘 許" userId="d86df5fd994357fe" providerId="LiveId" clId="{4C207821-00DD-4155-889F-88807EE2B2C3}" dt="2019-05-21T03:16:01.359" v="692" actId="478"/>
          <ac:picMkLst>
            <pc:docMk/>
            <pc:sldMk cId="3833865659" sldId="333"/>
            <ac:picMk id="5" creationId="{FACA74F9-0E23-448C-A45E-A1799DAB1E60}"/>
          </ac:picMkLst>
        </pc:picChg>
      </pc:sldChg>
      <pc:sldChg chg="addSp delSp modSp add modNotesTx">
        <pc:chgData name="展銘 許" userId="d86df5fd994357fe" providerId="LiveId" clId="{4C207821-00DD-4155-889F-88807EE2B2C3}" dt="2019-05-21T03:19:04.903" v="769" actId="20577"/>
        <pc:sldMkLst>
          <pc:docMk/>
          <pc:sldMk cId="2348876388" sldId="334"/>
        </pc:sldMkLst>
        <pc:spChg chg="mod">
          <ac:chgData name="展銘 許" userId="d86df5fd994357fe" providerId="LiveId" clId="{4C207821-00DD-4155-889F-88807EE2B2C3}" dt="2019-05-21T03:18:11.211" v="737" actId="14100"/>
          <ac:spMkLst>
            <pc:docMk/>
            <pc:sldMk cId="2348876388" sldId="334"/>
            <ac:spMk id="2" creationId="{C9D31805-86BC-4D24-814B-D717E1653FC8}"/>
          </ac:spMkLst>
        </pc:spChg>
        <pc:spChg chg="del">
          <ac:chgData name="展銘 許" userId="d86df5fd994357fe" providerId="LiveId" clId="{4C207821-00DD-4155-889F-88807EE2B2C3}" dt="2019-05-21T03:18:16.245" v="738"/>
          <ac:spMkLst>
            <pc:docMk/>
            <pc:sldMk cId="2348876388" sldId="334"/>
            <ac:spMk id="3" creationId="{9C158FBB-48DC-4832-9D89-6A10A1FF7E96}"/>
          </ac:spMkLst>
        </pc:spChg>
        <pc:picChg chg="add mod">
          <ac:chgData name="展銘 許" userId="d86df5fd994357fe" providerId="LiveId" clId="{4C207821-00DD-4155-889F-88807EE2B2C3}" dt="2019-05-21T03:18:19.290" v="739" actId="1076"/>
          <ac:picMkLst>
            <pc:docMk/>
            <pc:sldMk cId="2348876388" sldId="334"/>
            <ac:picMk id="4" creationId="{E5FE6FDC-8ACE-4A43-AFD6-A3AAD2C5D713}"/>
          </ac:picMkLst>
        </pc:picChg>
        <pc:picChg chg="add mod">
          <ac:chgData name="展銘 許" userId="d86df5fd994357fe" providerId="LiveId" clId="{4C207821-00DD-4155-889F-88807EE2B2C3}" dt="2019-05-21T03:18:33.310" v="741" actId="1076"/>
          <ac:picMkLst>
            <pc:docMk/>
            <pc:sldMk cId="2348876388" sldId="334"/>
            <ac:picMk id="5" creationId="{1534E13B-1845-4064-9C25-3296196F19BF}"/>
          </ac:picMkLst>
        </pc:picChg>
      </pc:sldChg>
      <pc:sldChg chg="addSp delSp modSp add">
        <pc:chgData name="展銘 許" userId="d86df5fd994357fe" providerId="LiveId" clId="{4C207821-00DD-4155-889F-88807EE2B2C3}" dt="2019-05-21T03:20:46.098" v="776" actId="1076"/>
        <pc:sldMkLst>
          <pc:docMk/>
          <pc:sldMk cId="3496166476" sldId="335"/>
        </pc:sldMkLst>
        <pc:spChg chg="mod">
          <ac:chgData name="展銘 許" userId="d86df5fd994357fe" providerId="LiveId" clId="{4C207821-00DD-4155-889F-88807EE2B2C3}" dt="2019-05-21T03:20:23.654" v="772" actId="14100"/>
          <ac:spMkLst>
            <pc:docMk/>
            <pc:sldMk cId="3496166476" sldId="335"/>
            <ac:spMk id="2" creationId="{1D3D5F87-3822-49AC-B49B-D982363841B8}"/>
          </ac:spMkLst>
        </pc:spChg>
        <pc:spChg chg="del">
          <ac:chgData name="展銘 許" userId="d86df5fd994357fe" providerId="LiveId" clId="{4C207821-00DD-4155-889F-88807EE2B2C3}" dt="2019-05-21T03:20:27.905" v="773"/>
          <ac:spMkLst>
            <pc:docMk/>
            <pc:sldMk cId="3496166476" sldId="335"/>
            <ac:spMk id="3" creationId="{20033D72-F0B2-40AE-BD60-4AECF8D7EB9D}"/>
          </ac:spMkLst>
        </pc:spChg>
        <pc:spChg chg="add mod">
          <ac:chgData name="展銘 許" userId="d86df5fd994357fe" providerId="LiveId" clId="{4C207821-00DD-4155-889F-88807EE2B2C3}" dt="2019-05-21T03:20:46.098" v="776" actId="1076"/>
          <ac:spMkLst>
            <pc:docMk/>
            <pc:sldMk cId="3496166476" sldId="335"/>
            <ac:spMk id="5" creationId="{48E16AC4-9276-41C3-A58A-7A8360B2BA9D}"/>
          </ac:spMkLst>
        </pc:spChg>
        <pc:picChg chg="add mod">
          <ac:chgData name="展銘 許" userId="d86df5fd994357fe" providerId="LiveId" clId="{4C207821-00DD-4155-889F-88807EE2B2C3}" dt="2019-05-21T03:20:30.268" v="774" actId="1076"/>
          <ac:picMkLst>
            <pc:docMk/>
            <pc:sldMk cId="3496166476" sldId="335"/>
            <ac:picMk id="4" creationId="{F457106E-4FE5-4B38-AC02-98FDD11B7624}"/>
          </ac:picMkLst>
        </pc:picChg>
      </pc:sldChg>
      <pc:sldChg chg="modSp add">
        <pc:chgData name="展銘 許" userId="d86df5fd994357fe" providerId="LiveId" clId="{4C207821-00DD-4155-889F-88807EE2B2C3}" dt="2019-05-21T03:23:59.388" v="792" actId="5793"/>
        <pc:sldMkLst>
          <pc:docMk/>
          <pc:sldMk cId="1759349346" sldId="336"/>
        </pc:sldMkLst>
        <pc:spChg chg="mod">
          <ac:chgData name="展銘 許" userId="d86df5fd994357fe" providerId="LiveId" clId="{4C207821-00DD-4155-889F-88807EE2B2C3}" dt="2019-05-21T03:21:28.102" v="779" actId="14100"/>
          <ac:spMkLst>
            <pc:docMk/>
            <pc:sldMk cId="1759349346" sldId="336"/>
            <ac:spMk id="2" creationId="{8631D81B-5218-485D-88D6-84A9DEEFA53E}"/>
          </ac:spMkLst>
        </pc:spChg>
        <pc:spChg chg="mod">
          <ac:chgData name="展銘 許" userId="d86df5fd994357fe" providerId="LiveId" clId="{4C207821-00DD-4155-889F-88807EE2B2C3}" dt="2019-05-21T03:23:59.388" v="792" actId="5793"/>
          <ac:spMkLst>
            <pc:docMk/>
            <pc:sldMk cId="1759349346" sldId="336"/>
            <ac:spMk id="3" creationId="{63C717D7-3DFE-45C2-B4C1-D1DE67CB0E84}"/>
          </ac:spMkLst>
        </pc:spChg>
      </pc:sldChg>
      <pc:sldChg chg="modSp add">
        <pc:chgData name="展銘 許" userId="d86df5fd994357fe" providerId="LiveId" clId="{4C207821-00DD-4155-889F-88807EE2B2C3}" dt="2019-05-21T03:38:50.564" v="799"/>
        <pc:sldMkLst>
          <pc:docMk/>
          <pc:sldMk cId="2500098640" sldId="337"/>
        </pc:sldMkLst>
        <pc:spChg chg="mod">
          <ac:chgData name="展銘 許" userId="d86df5fd994357fe" providerId="LiveId" clId="{4C207821-00DD-4155-889F-88807EE2B2C3}" dt="2019-05-21T03:27:05.476" v="795" actId="14100"/>
          <ac:spMkLst>
            <pc:docMk/>
            <pc:sldMk cId="2500098640" sldId="337"/>
            <ac:spMk id="2" creationId="{1BF54B43-BD22-40F0-8A3E-CDA6B05BD039}"/>
          </ac:spMkLst>
        </pc:spChg>
        <pc:spChg chg="mod">
          <ac:chgData name="展銘 許" userId="d86df5fd994357fe" providerId="LiveId" clId="{4C207821-00DD-4155-889F-88807EE2B2C3}" dt="2019-05-21T03:38:50.564" v="799"/>
          <ac:spMkLst>
            <pc:docMk/>
            <pc:sldMk cId="2500098640" sldId="337"/>
            <ac:spMk id="3" creationId="{E6881B10-B482-4F7F-BC03-C288BF0F2B0B}"/>
          </ac:spMkLst>
        </pc:spChg>
      </pc:sldChg>
      <pc:sldChg chg="modSp add">
        <pc:chgData name="展銘 許" userId="d86df5fd994357fe" providerId="LiveId" clId="{4C207821-00DD-4155-889F-88807EE2B2C3}" dt="2019-05-21T03:39:52.303" v="802"/>
        <pc:sldMkLst>
          <pc:docMk/>
          <pc:sldMk cId="3995743226" sldId="338"/>
        </pc:sldMkLst>
        <pc:spChg chg="mod">
          <ac:chgData name="展銘 許" userId="d86df5fd994357fe" providerId="LiveId" clId="{4C207821-00DD-4155-889F-88807EE2B2C3}" dt="2019-05-21T03:39:43.742" v="801"/>
          <ac:spMkLst>
            <pc:docMk/>
            <pc:sldMk cId="3995743226" sldId="338"/>
            <ac:spMk id="2" creationId="{C15D4CF9-AF79-4DD0-8687-C3B8E80076D5}"/>
          </ac:spMkLst>
        </pc:spChg>
        <pc:spChg chg="mod">
          <ac:chgData name="展銘 許" userId="d86df5fd994357fe" providerId="LiveId" clId="{4C207821-00DD-4155-889F-88807EE2B2C3}" dt="2019-05-21T03:39:52.303" v="802"/>
          <ac:spMkLst>
            <pc:docMk/>
            <pc:sldMk cId="3995743226" sldId="338"/>
            <ac:spMk id="3" creationId="{90258934-E874-4AE1-B351-8951BCE1A4E2}"/>
          </ac:spMkLst>
        </pc:spChg>
      </pc:sldChg>
      <pc:sldChg chg="modSp add modNotesTx">
        <pc:chgData name="展銘 許" userId="d86df5fd994357fe" providerId="LiveId" clId="{4C207821-00DD-4155-889F-88807EE2B2C3}" dt="2019-05-21T03:41:08.385" v="815" actId="20577"/>
        <pc:sldMkLst>
          <pc:docMk/>
          <pc:sldMk cId="3877889798" sldId="339"/>
        </pc:sldMkLst>
        <pc:spChg chg="mod">
          <ac:chgData name="展銘 許" userId="d86df5fd994357fe" providerId="LiveId" clId="{4C207821-00DD-4155-889F-88807EE2B2C3}" dt="2019-05-21T03:40:12.582" v="804"/>
          <ac:spMkLst>
            <pc:docMk/>
            <pc:sldMk cId="3877889798" sldId="339"/>
            <ac:spMk id="2" creationId="{5E6C9A40-BCA0-4FEF-A50C-A3B18F255899}"/>
          </ac:spMkLst>
        </pc:spChg>
        <pc:spChg chg="mod">
          <ac:chgData name="展銘 許" userId="d86df5fd994357fe" providerId="LiveId" clId="{4C207821-00DD-4155-889F-88807EE2B2C3}" dt="2019-05-21T03:40:29.077" v="806" actId="113"/>
          <ac:spMkLst>
            <pc:docMk/>
            <pc:sldMk cId="3877889798" sldId="339"/>
            <ac:spMk id="3" creationId="{8C6ACC91-A400-48C3-A0CA-C1DE93A683AA}"/>
          </ac:spMkLst>
        </pc:spChg>
      </pc:sldChg>
      <pc:sldChg chg="modSp add">
        <pc:chgData name="展銘 許" userId="d86df5fd994357fe" providerId="LiveId" clId="{4C207821-00DD-4155-889F-88807EE2B2C3}" dt="2019-05-21T03:41:37.777" v="820"/>
        <pc:sldMkLst>
          <pc:docMk/>
          <pc:sldMk cId="2841408499" sldId="340"/>
        </pc:sldMkLst>
        <pc:spChg chg="mod">
          <ac:chgData name="展銘 許" userId="d86df5fd994357fe" providerId="LiveId" clId="{4C207821-00DD-4155-889F-88807EE2B2C3}" dt="2019-05-21T03:41:37.777" v="820"/>
          <ac:spMkLst>
            <pc:docMk/>
            <pc:sldMk cId="2841408499" sldId="340"/>
            <ac:spMk id="2" creationId="{6BA2B848-6CBB-453B-8867-6D310DDEA6E0}"/>
          </ac:spMkLst>
        </pc:spChg>
        <pc:spChg chg="mod">
          <ac:chgData name="展銘 許" userId="d86df5fd994357fe" providerId="LiveId" clId="{4C207821-00DD-4155-889F-88807EE2B2C3}" dt="2019-05-21T03:41:31.376" v="819" actId="20577"/>
          <ac:spMkLst>
            <pc:docMk/>
            <pc:sldMk cId="2841408499" sldId="340"/>
            <ac:spMk id="3" creationId="{4BDA6F24-1910-47AB-9605-1544773BB1A0}"/>
          </ac:spMkLst>
        </pc:spChg>
      </pc:sldChg>
      <pc:sldChg chg="modSp add modNotesTx">
        <pc:chgData name="展銘 許" userId="d86df5fd994357fe" providerId="LiveId" clId="{4C207821-00DD-4155-889F-88807EE2B2C3}" dt="2019-05-21T03:44:45.660" v="843" actId="20577"/>
        <pc:sldMkLst>
          <pc:docMk/>
          <pc:sldMk cId="4093932716" sldId="341"/>
        </pc:sldMkLst>
        <pc:spChg chg="mod">
          <ac:chgData name="展銘 許" userId="d86df5fd994357fe" providerId="LiveId" clId="{4C207821-00DD-4155-889F-88807EE2B2C3}" dt="2019-05-21T03:43:23.536" v="822"/>
          <ac:spMkLst>
            <pc:docMk/>
            <pc:sldMk cId="4093932716" sldId="341"/>
            <ac:spMk id="2" creationId="{99C95F4F-5871-454D-83F9-6B6D0DA87468}"/>
          </ac:spMkLst>
        </pc:spChg>
        <pc:spChg chg="mod">
          <ac:chgData name="展銘 許" userId="d86df5fd994357fe" providerId="LiveId" clId="{4C207821-00DD-4155-889F-88807EE2B2C3}" dt="2019-05-21T03:43:52.317" v="825" actId="20577"/>
          <ac:spMkLst>
            <pc:docMk/>
            <pc:sldMk cId="4093932716" sldId="341"/>
            <ac:spMk id="3" creationId="{2558A5F3-903C-434C-B8E9-5D3EF4B2F828}"/>
          </ac:spMkLst>
        </pc:spChg>
      </pc:sldChg>
      <pc:sldChg chg="addSp delSp modSp add">
        <pc:chgData name="展銘 許" userId="d86df5fd994357fe" providerId="LiveId" clId="{4C207821-00DD-4155-889F-88807EE2B2C3}" dt="2019-05-21T03:45:27.542" v="846"/>
        <pc:sldMkLst>
          <pc:docMk/>
          <pc:sldMk cId="3668450389" sldId="342"/>
        </pc:sldMkLst>
        <pc:spChg chg="mod">
          <ac:chgData name="展銘 許" userId="d86df5fd994357fe" providerId="LiveId" clId="{4C207821-00DD-4155-889F-88807EE2B2C3}" dt="2019-05-21T03:45:27.542" v="846"/>
          <ac:spMkLst>
            <pc:docMk/>
            <pc:sldMk cId="3668450389" sldId="342"/>
            <ac:spMk id="2" creationId="{6D1B71B0-E012-410B-92A7-453B8FD56730}"/>
          </ac:spMkLst>
        </pc:spChg>
        <pc:spChg chg="del">
          <ac:chgData name="展銘 許" userId="d86df5fd994357fe" providerId="LiveId" clId="{4C207821-00DD-4155-889F-88807EE2B2C3}" dt="2019-05-21T03:45:13.134" v="845"/>
          <ac:spMkLst>
            <pc:docMk/>
            <pc:sldMk cId="3668450389" sldId="342"/>
            <ac:spMk id="3" creationId="{558E2716-6DDC-430B-A24E-734D80FAAD68}"/>
          </ac:spMkLst>
        </pc:spChg>
        <pc:picChg chg="add mod">
          <ac:chgData name="展銘 許" userId="d86df5fd994357fe" providerId="LiveId" clId="{4C207821-00DD-4155-889F-88807EE2B2C3}" dt="2019-05-21T03:45:13.134" v="845"/>
          <ac:picMkLst>
            <pc:docMk/>
            <pc:sldMk cId="3668450389" sldId="342"/>
            <ac:picMk id="4" creationId="{FABECE74-9246-4529-8B94-5160255E5AAB}"/>
          </ac:picMkLst>
        </pc:picChg>
      </pc:sldChg>
      <pc:sldChg chg="modSp add modNotesTx">
        <pc:chgData name="展銘 許" userId="d86df5fd994357fe" providerId="LiveId" clId="{4C207821-00DD-4155-889F-88807EE2B2C3}" dt="2019-05-21T03:47:36.352" v="885" actId="20577"/>
        <pc:sldMkLst>
          <pc:docMk/>
          <pc:sldMk cId="2422343635" sldId="343"/>
        </pc:sldMkLst>
        <pc:spChg chg="mod">
          <ac:chgData name="展銘 許" userId="d86df5fd994357fe" providerId="LiveId" clId="{4C207821-00DD-4155-889F-88807EE2B2C3}" dt="2019-05-21T03:46:11.134" v="848"/>
          <ac:spMkLst>
            <pc:docMk/>
            <pc:sldMk cId="2422343635" sldId="343"/>
            <ac:spMk id="2" creationId="{7526FAF2-FAE1-4C65-8813-4E0710531AB5}"/>
          </ac:spMkLst>
        </pc:spChg>
        <pc:spChg chg="mod">
          <ac:chgData name="展銘 許" userId="d86df5fd994357fe" providerId="LiveId" clId="{4C207821-00DD-4155-889F-88807EE2B2C3}" dt="2019-05-21T03:47:16.729" v="868" actId="20577"/>
          <ac:spMkLst>
            <pc:docMk/>
            <pc:sldMk cId="2422343635" sldId="343"/>
            <ac:spMk id="3" creationId="{F0B42F6C-CB95-454C-8602-64DB893F6A09}"/>
          </ac:spMkLst>
        </pc:spChg>
      </pc:sldChg>
      <pc:sldChg chg="modSp add">
        <pc:chgData name="展銘 許" userId="d86df5fd994357fe" providerId="LiveId" clId="{4C207821-00DD-4155-889F-88807EE2B2C3}" dt="2019-05-21T03:47:58.261" v="890" actId="113"/>
        <pc:sldMkLst>
          <pc:docMk/>
          <pc:sldMk cId="2228556473" sldId="344"/>
        </pc:sldMkLst>
        <pc:spChg chg="mod">
          <ac:chgData name="展銘 許" userId="d86df5fd994357fe" providerId="LiveId" clId="{4C207821-00DD-4155-889F-88807EE2B2C3}" dt="2019-05-21T03:47:47.478" v="887"/>
          <ac:spMkLst>
            <pc:docMk/>
            <pc:sldMk cId="2228556473" sldId="344"/>
            <ac:spMk id="2" creationId="{7716CBBB-EEBF-45B7-81FE-A3444C8FEC37}"/>
          </ac:spMkLst>
        </pc:spChg>
        <pc:spChg chg="mod">
          <ac:chgData name="展銘 許" userId="d86df5fd994357fe" providerId="LiveId" clId="{4C207821-00DD-4155-889F-88807EE2B2C3}" dt="2019-05-21T03:47:58.261" v="890" actId="113"/>
          <ac:spMkLst>
            <pc:docMk/>
            <pc:sldMk cId="2228556473" sldId="344"/>
            <ac:spMk id="3" creationId="{E2C69652-CF42-4131-B147-3A0FB97D5D6E}"/>
          </ac:spMkLst>
        </pc:spChg>
      </pc:sldChg>
      <pc:sldChg chg="addSp delSp modSp add">
        <pc:chgData name="展銘 許" userId="d86df5fd994357fe" providerId="LiveId" clId="{4C207821-00DD-4155-889F-88807EE2B2C3}" dt="2019-05-21T03:48:42.949" v="895" actId="1076"/>
        <pc:sldMkLst>
          <pc:docMk/>
          <pc:sldMk cId="3718278447" sldId="345"/>
        </pc:sldMkLst>
        <pc:spChg chg="mod">
          <ac:chgData name="展銘 許" userId="d86df5fd994357fe" providerId="LiveId" clId="{4C207821-00DD-4155-889F-88807EE2B2C3}" dt="2019-05-21T03:48:32.207" v="892"/>
          <ac:spMkLst>
            <pc:docMk/>
            <pc:sldMk cId="3718278447" sldId="345"/>
            <ac:spMk id="2" creationId="{5B87B00B-9A1B-4346-8D94-C3323D82F0ED}"/>
          </ac:spMkLst>
        </pc:spChg>
        <pc:spChg chg="del">
          <ac:chgData name="展銘 許" userId="d86df5fd994357fe" providerId="LiveId" clId="{4C207821-00DD-4155-889F-88807EE2B2C3}" dt="2019-05-21T03:48:36.966" v="893"/>
          <ac:spMkLst>
            <pc:docMk/>
            <pc:sldMk cId="3718278447" sldId="345"/>
            <ac:spMk id="3" creationId="{762934CF-DA9E-4E25-AC33-C1CC5E523C7E}"/>
          </ac:spMkLst>
        </pc:spChg>
        <pc:picChg chg="add mod">
          <ac:chgData name="展銘 許" userId="d86df5fd994357fe" providerId="LiveId" clId="{4C207821-00DD-4155-889F-88807EE2B2C3}" dt="2019-05-21T03:48:42.949" v="895" actId="1076"/>
          <ac:picMkLst>
            <pc:docMk/>
            <pc:sldMk cId="3718278447" sldId="345"/>
            <ac:picMk id="4" creationId="{5A5D1F23-4965-4631-9A4B-80EE8950B070}"/>
          </ac:picMkLst>
        </pc:picChg>
      </pc:sldChg>
      <pc:sldChg chg="modSp add">
        <pc:chgData name="展銘 許" userId="d86df5fd994357fe" providerId="LiveId" clId="{4C207821-00DD-4155-889F-88807EE2B2C3}" dt="2019-05-21T03:52:11.079" v="899"/>
        <pc:sldMkLst>
          <pc:docMk/>
          <pc:sldMk cId="4076093051" sldId="346"/>
        </pc:sldMkLst>
        <pc:spChg chg="mod">
          <ac:chgData name="展銘 許" userId="d86df5fd994357fe" providerId="LiveId" clId="{4C207821-00DD-4155-889F-88807EE2B2C3}" dt="2019-05-21T03:49:48.652" v="897"/>
          <ac:spMkLst>
            <pc:docMk/>
            <pc:sldMk cId="4076093051" sldId="346"/>
            <ac:spMk id="2" creationId="{920C92B6-63BD-41EE-9D7A-DB552DEBC32F}"/>
          </ac:spMkLst>
        </pc:spChg>
        <pc:spChg chg="mod">
          <ac:chgData name="展銘 許" userId="d86df5fd994357fe" providerId="LiveId" clId="{4C207821-00DD-4155-889F-88807EE2B2C3}" dt="2019-05-21T03:52:11.079" v="899"/>
          <ac:spMkLst>
            <pc:docMk/>
            <pc:sldMk cId="4076093051" sldId="346"/>
            <ac:spMk id="3" creationId="{31A44635-ACDD-41A7-ABDD-C44B94A658A4}"/>
          </ac:spMkLst>
        </pc:spChg>
      </pc:sldChg>
      <pc:sldChg chg="modSp add">
        <pc:chgData name="展銘 許" userId="d86df5fd994357fe" providerId="LiveId" clId="{4C207821-00DD-4155-889F-88807EE2B2C3}" dt="2019-05-21T03:53:31.151" v="909"/>
        <pc:sldMkLst>
          <pc:docMk/>
          <pc:sldMk cId="1409736516" sldId="347"/>
        </pc:sldMkLst>
        <pc:spChg chg="mod">
          <ac:chgData name="展銘 許" userId="d86df5fd994357fe" providerId="LiveId" clId="{4C207821-00DD-4155-889F-88807EE2B2C3}" dt="2019-05-21T03:53:31.151" v="909"/>
          <ac:spMkLst>
            <pc:docMk/>
            <pc:sldMk cId="1409736516" sldId="347"/>
            <ac:spMk id="2" creationId="{6C75E0C2-011D-417A-8B56-42C1B31B1DF6}"/>
          </ac:spMkLst>
        </pc:spChg>
        <pc:spChg chg="mod">
          <ac:chgData name="展銘 許" userId="d86df5fd994357fe" providerId="LiveId" clId="{4C207821-00DD-4155-889F-88807EE2B2C3}" dt="2019-05-21T03:53:26.402" v="908" actId="113"/>
          <ac:spMkLst>
            <pc:docMk/>
            <pc:sldMk cId="1409736516" sldId="347"/>
            <ac:spMk id="3" creationId="{B3AEF685-04BB-438E-8E68-DECDA3199DEE}"/>
          </ac:spMkLst>
        </pc:spChg>
      </pc:sldChg>
      <pc:sldChg chg="addSp modSp add">
        <pc:chgData name="展銘 許" userId="d86df5fd994357fe" providerId="LiveId" clId="{4C207821-00DD-4155-889F-88807EE2B2C3}" dt="2019-05-21T03:54:40.268" v="917" actId="1076"/>
        <pc:sldMkLst>
          <pc:docMk/>
          <pc:sldMk cId="1896739937" sldId="348"/>
        </pc:sldMkLst>
        <pc:spChg chg="mod">
          <ac:chgData name="展銘 許" userId="d86df5fd994357fe" providerId="LiveId" clId="{4C207821-00DD-4155-889F-88807EE2B2C3}" dt="2019-05-21T03:53:48.941" v="911"/>
          <ac:spMkLst>
            <pc:docMk/>
            <pc:sldMk cId="1896739937" sldId="348"/>
            <ac:spMk id="2" creationId="{6510CEB2-1914-4CA9-A053-C2055030AF58}"/>
          </ac:spMkLst>
        </pc:spChg>
        <pc:spChg chg="mod">
          <ac:chgData name="展銘 許" userId="d86df5fd994357fe" providerId="LiveId" clId="{4C207821-00DD-4155-889F-88807EE2B2C3}" dt="2019-05-21T03:54:36.801" v="915" actId="14100"/>
          <ac:spMkLst>
            <pc:docMk/>
            <pc:sldMk cId="1896739937" sldId="348"/>
            <ac:spMk id="3" creationId="{EF35DBC9-AB54-4A4D-B109-CA1C90B15AD1}"/>
          </ac:spMkLst>
        </pc:spChg>
        <pc:picChg chg="add mod">
          <ac:chgData name="展銘 許" userId="d86df5fd994357fe" providerId="LiveId" clId="{4C207821-00DD-4155-889F-88807EE2B2C3}" dt="2019-05-21T03:54:40.268" v="917" actId="1076"/>
          <ac:picMkLst>
            <pc:docMk/>
            <pc:sldMk cId="1896739937" sldId="348"/>
            <ac:picMk id="4" creationId="{30812423-5B55-48BB-83FC-777101437088}"/>
          </ac:picMkLst>
        </pc:picChg>
      </pc:sldChg>
      <pc:sldChg chg="addSp delSp modSp add">
        <pc:chgData name="展銘 許" userId="d86df5fd994357fe" providerId="LiveId" clId="{4C207821-00DD-4155-889F-88807EE2B2C3}" dt="2019-05-21T03:55:05.232" v="921" actId="1076"/>
        <pc:sldMkLst>
          <pc:docMk/>
          <pc:sldMk cId="3177990561" sldId="349"/>
        </pc:sldMkLst>
        <pc:spChg chg="mod">
          <ac:chgData name="展銘 許" userId="d86df5fd994357fe" providerId="LiveId" clId="{4C207821-00DD-4155-889F-88807EE2B2C3}" dt="2019-05-21T03:54:58.274" v="919"/>
          <ac:spMkLst>
            <pc:docMk/>
            <pc:sldMk cId="3177990561" sldId="349"/>
            <ac:spMk id="2" creationId="{B5242E0C-9421-4D29-BC89-282EEEA4FA35}"/>
          </ac:spMkLst>
        </pc:spChg>
        <pc:spChg chg="del">
          <ac:chgData name="展銘 許" userId="d86df5fd994357fe" providerId="LiveId" clId="{4C207821-00DD-4155-889F-88807EE2B2C3}" dt="2019-05-21T03:55:03.881" v="920"/>
          <ac:spMkLst>
            <pc:docMk/>
            <pc:sldMk cId="3177990561" sldId="349"/>
            <ac:spMk id="3" creationId="{22475F1A-2231-485C-8C21-BF16C09898E9}"/>
          </ac:spMkLst>
        </pc:spChg>
        <pc:picChg chg="add mod">
          <ac:chgData name="展銘 許" userId="d86df5fd994357fe" providerId="LiveId" clId="{4C207821-00DD-4155-889F-88807EE2B2C3}" dt="2019-05-21T03:55:05.232" v="921" actId="1076"/>
          <ac:picMkLst>
            <pc:docMk/>
            <pc:sldMk cId="3177990561" sldId="349"/>
            <ac:picMk id="4" creationId="{BCE80A34-9835-439D-B271-F1DEE92D88AA}"/>
          </ac:picMkLst>
        </pc:picChg>
      </pc:sldChg>
      <pc:sldChg chg="addSp delSp modSp add">
        <pc:chgData name="展銘 許" userId="d86df5fd994357fe" providerId="LiveId" clId="{4C207821-00DD-4155-889F-88807EE2B2C3}" dt="2019-05-21T03:56:28.863" v="926" actId="1076"/>
        <pc:sldMkLst>
          <pc:docMk/>
          <pc:sldMk cId="3208025816" sldId="350"/>
        </pc:sldMkLst>
        <pc:spChg chg="mod">
          <ac:chgData name="展銘 許" userId="d86df5fd994357fe" providerId="LiveId" clId="{4C207821-00DD-4155-889F-88807EE2B2C3}" dt="2019-05-21T03:56:23.256" v="924"/>
          <ac:spMkLst>
            <pc:docMk/>
            <pc:sldMk cId="3208025816" sldId="350"/>
            <ac:spMk id="2" creationId="{80803265-61AA-42D7-8C58-ADFAAD727333}"/>
          </ac:spMkLst>
        </pc:spChg>
        <pc:spChg chg="del">
          <ac:chgData name="展銘 許" userId="d86df5fd994357fe" providerId="LiveId" clId="{4C207821-00DD-4155-889F-88807EE2B2C3}" dt="2019-05-21T03:56:12.238" v="923"/>
          <ac:spMkLst>
            <pc:docMk/>
            <pc:sldMk cId="3208025816" sldId="350"/>
            <ac:spMk id="3" creationId="{D978BA50-783C-4B7F-8248-8A2060EE0E5F}"/>
          </ac:spMkLst>
        </pc:spChg>
        <pc:picChg chg="add mod">
          <ac:chgData name="展銘 許" userId="d86df5fd994357fe" providerId="LiveId" clId="{4C207821-00DD-4155-889F-88807EE2B2C3}" dt="2019-05-21T03:56:28.863" v="926" actId="1076"/>
          <ac:picMkLst>
            <pc:docMk/>
            <pc:sldMk cId="3208025816" sldId="350"/>
            <ac:picMk id="4" creationId="{4E7C65D1-B39D-4D55-AFDC-524A59717BED}"/>
          </ac:picMkLst>
        </pc:picChg>
      </pc:sldChg>
      <pc:sldChg chg="addSp delSp modSp add">
        <pc:chgData name="展銘 許" userId="d86df5fd994357fe" providerId="LiveId" clId="{4C207821-00DD-4155-889F-88807EE2B2C3}" dt="2019-05-21T03:56:48.109" v="931" actId="1076"/>
        <pc:sldMkLst>
          <pc:docMk/>
          <pc:sldMk cId="548650894" sldId="351"/>
        </pc:sldMkLst>
        <pc:spChg chg="mod">
          <ac:chgData name="展銘 許" userId="d86df5fd994357fe" providerId="LiveId" clId="{4C207821-00DD-4155-889F-88807EE2B2C3}" dt="2019-05-21T03:56:37.186" v="928"/>
          <ac:spMkLst>
            <pc:docMk/>
            <pc:sldMk cId="548650894" sldId="351"/>
            <ac:spMk id="2" creationId="{EF0DC788-67B7-4B91-AB06-54D63471A881}"/>
          </ac:spMkLst>
        </pc:spChg>
        <pc:spChg chg="del">
          <ac:chgData name="展銘 許" userId="d86df5fd994357fe" providerId="LiveId" clId="{4C207821-00DD-4155-889F-88807EE2B2C3}" dt="2019-05-21T03:56:41.909" v="929"/>
          <ac:spMkLst>
            <pc:docMk/>
            <pc:sldMk cId="548650894" sldId="351"/>
            <ac:spMk id="3" creationId="{8EC87620-E041-4E4C-BF28-BBB3F33C2A5A}"/>
          </ac:spMkLst>
        </pc:spChg>
        <pc:picChg chg="add mod">
          <ac:chgData name="展銘 許" userId="d86df5fd994357fe" providerId="LiveId" clId="{4C207821-00DD-4155-889F-88807EE2B2C3}" dt="2019-05-21T03:56:48.109" v="931" actId="1076"/>
          <ac:picMkLst>
            <pc:docMk/>
            <pc:sldMk cId="548650894" sldId="351"/>
            <ac:picMk id="4" creationId="{5EF5188F-83A6-490E-A9C4-CB2CEDE4FDCA}"/>
          </ac:picMkLst>
        </pc:picChg>
      </pc:sldChg>
      <pc:sldChg chg="modSp add">
        <pc:chgData name="展銘 許" userId="d86df5fd994357fe" providerId="LiveId" clId="{4C207821-00DD-4155-889F-88807EE2B2C3}" dt="2019-05-21T03:57:49.788" v="933"/>
        <pc:sldMkLst>
          <pc:docMk/>
          <pc:sldMk cId="3875334567" sldId="352"/>
        </pc:sldMkLst>
        <pc:spChg chg="mod">
          <ac:chgData name="展銘 許" userId="d86df5fd994357fe" providerId="LiveId" clId="{4C207821-00DD-4155-889F-88807EE2B2C3}" dt="2019-05-21T03:57:49.788" v="933"/>
          <ac:spMkLst>
            <pc:docMk/>
            <pc:sldMk cId="3875334567" sldId="352"/>
            <ac:spMk id="2" creationId="{5CB72727-D6A0-43E0-86BF-67C38543B81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F1C1FB-8E92-4206-88F7-72A10E3633A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13C4C37-EE8C-4BC0-A6EF-856358150566}">
      <dgm:prSet/>
      <dgm:spPr/>
      <dgm:t>
        <a:bodyPr/>
        <a:lstStyle/>
        <a:p>
          <a:r>
            <a:rPr lang="en-US"/>
            <a:t>12.1 Shape from X</a:t>
          </a:r>
        </a:p>
      </dgm:t>
    </dgm:pt>
    <dgm:pt modelId="{FEB3518D-8D72-4F2D-8C1E-24A33CD02E5E}" type="parTrans" cxnId="{3D3EEE7B-67AD-4576-9133-A8DFF7AE8B85}">
      <dgm:prSet/>
      <dgm:spPr/>
      <dgm:t>
        <a:bodyPr/>
        <a:lstStyle/>
        <a:p>
          <a:endParaRPr lang="en-US"/>
        </a:p>
      </dgm:t>
    </dgm:pt>
    <dgm:pt modelId="{6C2938F4-74BA-4E83-95CF-ABBB36E9DAB8}" type="sibTrans" cxnId="{3D3EEE7B-67AD-4576-9133-A8DFF7AE8B85}">
      <dgm:prSet/>
      <dgm:spPr/>
      <dgm:t>
        <a:bodyPr/>
        <a:lstStyle/>
        <a:p>
          <a:endParaRPr lang="en-US"/>
        </a:p>
      </dgm:t>
    </dgm:pt>
    <dgm:pt modelId="{CD946274-7A4D-4E51-A1F7-DB181DBA01FC}">
      <dgm:prSet/>
      <dgm:spPr/>
      <dgm:t>
        <a:bodyPr/>
        <a:lstStyle/>
        <a:p>
          <a:r>
            <a:rPr lang="en-US"/>
            <a:t>12.2 Active rangefinding</a:t>
          </a:r>
        </a:p>
      </dgm:t>
    </dgm:pt>
    <dgm:pt modelId="{F66BAC15-5143-46FB-92AD-598558E4C78A}" type="parTrans" cxnId="{77718E78-6B4C-4E89-808B-255E647C1DC8}">
      <dgm:prSet/>
      <dgm:spPr/>
      <dgm:t>
        <a:bodyPr/>
        <a:lstStyle/>
        <a:p>
          <a:endParaRPr lang="en-US"/>
        </a:p>
      </dgm:t>
    </dgm:pt>
    <dgm:pt modelId="{0B6E2D97-768B-4C5C-BC26-F155FCA839D9}" type="sibTrans" cxnId="{77718E78-6B4C-4E89-808B-255E647C1DC8}">
      <dgm:prSet/>
      <dgm:spPr/>
      <dgm:t>
        <a:bodyPr/>
        <a:lstStyle/>
        <a:p>
          <a:endParaRPr lang="en-US"/>
        </a:p>
      </dgm:t>
    </dgm:pt>
    <dgm:pt modelId="{E51AF3CF-2D0E-4D50-A85A-E4FB5086B1D2}">
      <dgm:prSet/>
      <dgm:spPr/>
      <dgm:t>
        <a:bodyPr/>
        <a:lstStyle/>
        <a:p>
          <a:r>
            <a:rPr lang="en-US"/>
            <a:t>12.3 Surface representations</a:t>
          </a:r>
        </a:p>
      </dgm:t>
    </dgm:pt>
    <dgm:pt modelId="{E4C3BB3C-EB75-4602-80E3-4FDF3788E165}" type="parTrans" cxnId="{20DB08E0-D1DB-4AD4-9BB5-BDAC25F90EFD}">
      <dgm:prSet/>
      <dgm:spPr/>
      <dgm:t>
        <a:bodyPr/>
        <a:lstStyle/>
        <a:p>
          <a:endParaRPr lang="en-US"/>
        </a:p>
      </dgm:t>
    </dgm:pt>
    <dgm:pt modelId="{91619B9E-1A10-4B2B-9238-F9DE95141D31}" type="sibTrans" cxnId="{20DB08E0-D1DB-4AD4-9BB5-BDAC25F90EFD}">
      <dgm:prSet/>
      <dgm:spPr/>
      <dgm:t>
        <a:bodyPr/>
        <a:lstStyle/>
        <a:p>
          <a:endParaRPr lang="en-US"/>
        </a:p>
      </dgm:t>
    </dgm:pt>
    <dgm:pt modelId="{B2600918-EB5C-48A9-8A34-9D0E4C256738}">
      <dgm:prSet/>
      <dgm:spPr/>
      <dgm:t>
        <a:bodyPr/>
        <a:lstStyle/>
        <a:p>
          <a:r>
            <a:rPr lang="en-US"/>
            <a:t>12.4 Point-based representations</a:t>
          </a:r>
        </a:p>
      </dgm:t>
    </dgm:pt>
    <dgm:pt modelId="{772CDE66-4AFC-47D9-B4E0-07A6906C3411}" type="parTrans" cxnId="{B6A8C5A7-C29C-484B-8F93-646C9A37512D}">
      <dgm:prSet/>
      <dgm:spPr/>
      <dgm:t>
        <a:bodyPr/>
        <a:lstStyle/>
        <a:p>
          <a:endParaRPr lang="en-US"/>
        </a:p>
      </dgm:t>
    </dgm:pt>
    <dgm:pt modelId="{3F274024-E107-4BDF-8C41-EABC5827D94A}" type="sibTrans" cxnId="{B6A8C5A7-C29C-484B-8F93-646C9A37512D}">
      <dgm:prSet/>
      <dgm:spPr/>
      <dgm:t>
        <a:bodyPr/>
        <a:lstStyle/>
        <a:p>
          <a:endParaRPr lang="en-US"/>
        </a:p>
      </dgm:t>
    </dgm:pt>
    <dgm:pt modelId="{FB75B18F-ADCD-46DC-9D04-CACB3C6C5927}">
      <dgm:prSet/>
      <dgm:spPr/>
      <dgm:t>
        <a:bodyPr/>
        <a:lstStyle/>
        <a:p>
          <a:r>
            <a:rPr lang="en-US"/>
            <a:t>12.5 Volumetric representations</a:t>
          </a:r>
        </a:p>
      </dgm:t>
    </dgm:pt>
    <dgm:pt modelId="{91890C9C-543A-4992-A768-0655B343F51E}" type="parTrans" cxnId="{F4527201-5A95-4E10-957F-249316849B0D}">
      <dgm:prSet/>
      <dgm:spPr/>
      <dgm:t>
        <a:bodyPr/>
        <a:lstStyle/>
        <a:p>
          <a:endParaRPr lang="en-US"/>
        </a:p>
      </dgm:t>
    </dgm:pt>
    <dgm:pt modelId="{06964935-8F23-4683-9510-AD97A97181DA}" type="sibTrans" cxnId="{F4527201-5A95-4E10-957F-249316849B0D}">
      <dgm:prSet/>
      <dgm:spPr/>
      <dgm:t>
        <a:bodyPr/>
        <a:lstStyle/>
        <a:p>
          <a:endParaRPr lang="en-US"/>
        </a:p>
      </dgm:t>
    </dgm:pt>
    <dgm:pt modelId="{E4B4E87D-82EA-4B2F-A5D9-F931BE3D0301}">
      <dgm:prSet/>
      <dgm:spPr/>
      <dgm:t>
        <a:bodyPr/>
        <a:lstStyle/>
        <a:p>
          <a:r>
            <a:rPr lang="en-US"/>
            <a:t>12.6 Model-based reconstruction</a:t>
          </a:r>
        </a:p>
      </dgm:t>
    </dgm:pt>
    <dgm:pt modelId="{28B92FE1-809D-4A16-84C7-8377BA4BF3E2}" type="parTrans" cxnId="{516E77BC-99FE-4A5D-BCC9-EF702A233F82}">
      <dgm:prSet/>
      <dgm:spPr/>
      <dgm:t>
        <a:bodyPr/>
        <a:lstStyle/>
        <a:p>
          <a:endParaRPr lang="en-US"/>
        </a:p>
      </dgm:t>
    </dgm:pt>
    <dgm:pt modelId="{24A98B10-A3F3-4B71-97F0-2EE50255C574}" type="sibTrans" cxnId="{516E77BC-99FE-4A5D-BCC9-EF702A233F82}">
      <dgm:prSet/>
      <dgm:spPr/>
      <dgm:t>
        <a:bodyPr/>
        <a:lstStyle/>
        <a:p>
          <a:endParaRPr lang="en-US"/>
        </a:p>
      </dgm:t>
    </dgm:pt>
    <dgm:pt modelId="{F2E49859-1C25-4823-ADAB-530E7BCC6214}">
      <dgm:prSet/>
      <dgm:spPr/>
      <dgm:t>
        <a:bodyPr/>
        <a:lstStyle/>
        <a:p>
          <a:r>
            <a:rPr lang="en-US"/>
            <a:t>12.7 Recovering texture maps and albedos</a:t>
          </a:r>
        </a:p>
      </dgm:t>
    </dgm:pt>
    <dgm:pt modelId="{1623B236-CC2D-4987-838B-F6A3215E1F24}" type="parTrans" cxnId="{FC168EA3-4C26-4969-BAB9-02CA66A26DD7}">
      <dgm:prSet/>
      <dgm:spPr/>
      <dgm:t>
        <a:bodyPr/>
        <a:lstStyle/>
        <a:p>
          <a:endParaRPr lang="en-US"/>
        </a:p>
      </dgm:t>
    </dgm:pt>
    <dgm:pt modelId="{BB5F1E93-EF7C-408D-A995-064AC7CA0463}" type="sibTrans" cxnId="{FC168EA3-4C26-4969-BAB9-02CA66A26DD7}">
      <dgm:prSet/>
      <dgm:spPr/>
      <dgm:t>
        <a:bodyPr/>
        <a:lstStyle/>
        <a:p>
          <a:endParaRPr lang="en-US"/>
        </a:p>
      </dgm:t>
    </dgm:pt>
    <dgm:pt modelId="{FAE8264F-91D8-4B55-B8BF-7D0A92797EE2}" type="pres">
      <dgm:prSet presAssocID="{8EF1C1FB-8E92-4206-88F7-72A10E3633A0}" presName="vert0" presStyleCnt="0">
        <dgm:presLayoutVars>
          <dgm:dir/>
          <dgm:animOne val="branch"/>
          <dgm:animLvl val="lvl"/>
        </dgm:presLayoutVars>
      </dgm:prSet>
      <dgm:spPr/>
      <dgm:t>
        <a:bodyPr/>
        <a:lstStyle/>
        <a:p>
          <a:endParaRPr lang="zh-TW" altLang="en-US"/>
        </a:p>
      </dgm:t>
    </dgm:pt>
    <dgm:pt modelId="{977EBB71-B7F0-4D26-BD87-9DDA2F9F2A97}" type="pres">
      <dgm:prSet presAssocID="{E13C4C37-EE8C-4BC0-A6EF-856358150566}" presName="thickLine" presStyleLbl="alignNode1" presStyleIdx="0" presStyleCnt="7"/>
      <dgm:spPr/>
    </dgm:pt>
    <dgm:pt modelId="{4E0223A4-18AA-4A9B-8733-32ACE5B64DBF}" type="pres">
      <dgm:prSet presAssocID="{E13C4C37-EE8C-4BC0-A6EF-856358150566}" presName="horz1" presStyleCnt="0"/>
      <dgm:spPr/>
    </dgm:pt>
    <dgm:pt modelId="{A23A61B0-FEC2-4B48-B655-314942B73219}" type="pres">
      <dgm:prSet presAssocID="{E13C4C37-EE8C-4BC0-A6EF-856358150566}" presName="tx1" presStyleLbl="revTx" presStyleIdx="0" presStyleCnt="7"/>
      <dgm:spPr/>
      <dgm:t>
        <a:bodyPr/>
        <a:lstStyle/>
        <a:p>
          <a:endParaRPr lang="zh-TW" altLang="en-US"/>
        </a:p>
      </dgm:t>
    </dgm:pt>
    <dgm:pt modelId="{FFDA33B1-0B94-49F3-B560-B23D5025D835}" type="pres">
      <dgm:prSet presAssocID="{E13C4C37-EE8C-4BC0-A6EF-856358150566}" presName="vert1" presStyleCnt="0"/>
      <dgm:spPr/>
    </dgm:pt>
    <dgm:pt modelId="{F2D1CAB1-FB58-4220-BD9C-094F582BB825}" type="pres">
      <dgm:prSet presAssocID="{CD946274-7A4D-4E51-A1F7-DB181DBA01FC}" presName="thickLine" presStyleLbl="alignNode1" presStyleIdx="1" presStyleCnt="7"/>
      <dgm:spPr/>
    </dgm:pt>
    <dgm:pt modelId="{42CA497E-2C87-4867-8AC3-AC32EE6C2146}" type="pres">
      <dgm:prSet presAssocID="{CD946274-7A4D-4E51-A1F7-DB181DBA01FC}" presName="horz1" presStyleCnt="0"/>
      <dgm:spPr/>
    </dgm:pt>
    <dgm:pt modelId="{75255E18-0AF0-497E-9580-6863E5CEB7F3}" type="pres">
      <dgm:prSet presAssocID="{CD946274-7A4D-4E51-A1F7-DB181DBA01FC}" presName="tx1" presStyleLbl="revTx" presStyleIdx="1" presStyleCnt="7"/>
      <dgm:spPr/>
      <dgm:t>
        <a:bodyPr/>
        <a:lstStyle/>
        <a:p>
          <a:endParaRPr lang="zh-TW" altLang="en-US"/>
        </a:p>
      </dgm:t>
    </dgm:pt>
    <dgm:pt modelId="{6F3D8DED-FC36-4B65-BFAA-6033F9F1D044}" type="pres">
      <dgm:prSet presAssocID="{CD946274-7A4D-4E51-A1F7-DB181DBA01FC}" presName="vert1" presStyleCnt="0"/>
      <dgm:spPr/>
    </dgm:pt>
    <dgm:pt modelId="{7B4E4724-F9DC-4BF3-B333-14EF5802F182}" type="pres">
      <dgm:prSet presAssocID="{E51AF3CF-2D0E-4D50-A85A-E4FB5086B1D2}" presName="thickLine" presStyleLbl="alignNode1" presStyleIdx="2" presStyleCnt="7"/>
      <dgm:spPr/>
    </dgm:pt>
    <dgm:pt modelId="{EE49BB45-26AC-46FD-A76B-C6343935D9E1}" type="pres">
      <dgm:prSet presAssocID="{E51AF3CF-2D0E-4D50-A85A-E4FB5086B1D2}" presName="horz1" presStyleCnt="0"/>
      <dgm:spPr/>
    </dgm:pt>
    <dgm:pt modelId="{49D995F6-E18B-4D53-8A39-65FA99EB541B}" type="pres">
      <dgm:prSet presAssocID="{E51AF3CF-2D0E-4D50-A85A-E4FB5086B1D2}" presName="tx1" presStyleLbl="revTx" presStyleIdx="2" presStyleCnt="7"/>
      <dgm:spPr/>
      <dgm:t>
        <a:bodyPr/>
        <a:lstStyle/>
        <a:p>
          <a:endParaRPr lang="zh-TW" altLang="en-US"/>
        </a:p>
      </dgm:t>
    </dgm:pt>
    <dgm:pt modelId="{F86E52A4-FACD-4D71-AF24-7FDF48DAAF10}" type="pres">
      <dgm:prSet presAssocID="{E51AF3CF-2D0E-4D50-A85A-E4FB5086B1D2}" presName="vert1" presStyleCnt="0"/>
      <dgm:spPr/>
    </dgm:pt>
    <dgm:pt modelId="{D1482983-F100-421A-9FEA-E546C901B349}" type="pres">
      <dgm:prSet presAssocID="{B2600918-EB5C-48A9-8A34-9D0E4C256738}" presName="thickLine" presStyleLbl="alignNode1" presStyleIdx="3" presStyleCnt="7"/>
      <dgm:spPr/>
    </dgm:pt>
    <dgm:pt modelId="{C5DCF99A-742D-4B90-AF6C-2098D7108B3A}" type="pres">
      <dgm:prSet presAssocID="{B2600918-EB5C-48A9-8A34-9D0E4C256738}" presName="horz1" presStyleCnt="0"/>
      <dgm:spPr/>
    </dgm:pt>
    <dgm:pt modelId="{D3D52437-FE4D-4161-9D35-EDE21CAAF1A0}" type="pres">
      <dgm:prSet presAssocID="{B2600918-EB5C-48A9-8A34-9D0E4C256738}" presName="tx1" presStyleLbl="revTx" presStyleIdx="3" presStyleCnt="7"/>
      <dgm:spPr/>
      <dgm:t>
        <a:bodyPr/>
        <a:lstStyle/>
        <a:p>
          <a:endParaRPr lang="zh-TW" altLang="en-US"/>
        </a:p>
      </dgm:t>
    </dgm:pt>
    <dgm:pt modelId="{F081AC3A-1924-4FA7-ABE8-19399BC5DFA1}" type="pres">
      <dgm:prSet presAssocID="{B2600918-EB5C-48A9-8A34-9D0E4C256738}" presName="vert1" presStyleCnt="0"/>
      <dgm:spPr/>
    </dgm:pt>
    <dgm:pt modelId="{C09BCA00-6A0A-4C64-A539-483B417B5521}" type="pres">
      <dgm:prSet presAssocID="{FB75B18F-ADCD-46DC-9D04-CACB3C6C5927}" presName="thickLine" presStyleLbl="alignNode1" presStyleIdx="4" presStyleCnt="7"/>
      <dgm:spPr/>
    </dgm:pt>
    <dgm:pt modelId="{BAA7F2CB-2E79-4A71-AAC3-D674D562235A}" type="pres">
      <dgm:prSet presAssocID="{FB75B18F-ADCD-46DC-9D04-CACB3C6C5927}" presName="horz1" presStyleCnt="0"/>
      <dgm:spPr/>
    </dgm:pt>
    <dgm:pt modelId="{DDA403D8-F1B4-4D58-8D55-7C27DE31CE25}" type="pres">
      <dgm:prSet presAssocID="{FB75B18F-ADCD-46DC-9D04-CACB3C6C5927}" presName="tx1" presStyleLbl="revTx" presStyleIdx="4" presStyleCnt="7"/>
      <dgm:spPr/>
      <dgm:t>
        <a:bodyPr/>
        <a:lstStyle/>
        <a:p>
          <a:endParaRPr lang="zh-TW" altLang="en-US"/>
        </a:p>
      </dgm:t>
    </dgm:pt>
    <dgm:pt modelId="{D93ECD74-6BDB-4D26-B469-D3D751B2838C}" type="pres">
      <dgm:prSet presAssocID="{FB75B18F-ADCD-46DC-9D04-CACB3C6C5927}" presName="vert1" presStyleCnt="0"/>
      <dgm:spPr/>
    </dgm:pt>
    <dgm:pt modelId="{C353037A-FF7C-4EFE-988E-902629099601}" type="pres">
      <dgm:prSet presAssocID="{E4B4E87D-82EA-4B2F-A5D9-F931BE3D0301}" presName="thickLine" presStyleLbl="alignNode1" presStyleIdx="5" presStyleCnt="7"/>
      <dgm:spPr/>
    </dgm:pt>
    <dgm:pt modelId="{6EFBB841-6C86-4AA4-BD5C-8D49DF06BAD9}" type="pres">
      <dgm:prSet presAssocID="{E4B4E87D-82EA-4B2F-A5D9-F931BE3D0301}" presName="horz1" presStyleCnt="0"/>
      <dgm:spPr/>
    </dgm:pt>
    <dgm:pt modelId="{7C875F4C-F32C-46C8-9248-2DB2DBFB2D8E}" type="pres">
      <dgm:prSet presAssocID="{E4B4E87D-82EA-4B2F-A5D9-F931BE3D0301}" presName="tx1" presStyleLbl="revTx" presStyleIdx="5" presStyleCnt="7"/>
      <dgm:spPr/>
      <dgm:t>
        <a:bodyPr/>
        <a:lstStyle/>
        <a:p>
          <a:endParaRPr lang="zh-TW" altLang="en-US"/>
        </a:p>
      </dgm:t>
    </dgm:pt>
    <dgm:pt modelId="{003AE10F-A5D5-49E4-BF8D-51149936F806}" type="pres">
      <dgm:prSet presAssocID="{E4B4E87D-82EA-4B2F-A5D9-F931BE3D0301}" presName="vert1" presStyleCnt="0"/>
      <dgm:spPr/>
    </dgm:pt>
    <dgm:pt modelId="{C1BD132F-5369-43A8-9E46-595B8000E403}" type="pres">
      <dgm:prSet presAssocID="{F2E49859-1C25-4823-ADAB-530E7BCC6214}" presName="thickLine" presStyleLbl="alignNode1" presStyleIdx="6" presStyleCnt="7"/>
      <dgm:spPr/>
    </dgm:pt>
    <dgm:pt modelId="{2C069098-4C2E-4E3F-B0CF-5405960323AC}" type="pres">
      <dgm:prSet presAssocID="{F2E49859-1C25-4823-ADAB-530E7BCC6214}" presName="horz1" presStyleCnt="0"/>
      <dgm:spPr/>
    </dgm:pt>
    <dgm:pt modelId="{A7579C36-883D-48A3-A208-4D0C02389B99}" type="pres">
      <dgm:prSet presAssocID="{F2E49859-1C25-4823-ADAB-530E7BCC6214}" presName="tx1" presStyleLbl="revTx" presStyleIdx="6" presStyleCnt="7"/>
      <dgm:spPr/>
      <dgm:t>
        <a:bodyPr/>
        <a:lstStyle/>
        <a:p>
          <a:endParaRPr lang="zh-TW" altLang="en-US"/>
        </a:p>
      </dgm:t>
    </dgm:pt>
    <dgm:pt modelId="{F87744EC-E4FD-4475-A300-E3636370FB6D}" type="pres">
      <dgm:prSet presAssocID="{F2E49859-1C25-4823-ADAB-530E7BCC6214}" presName="vert1" presStyleCnt="0"/>
      <dgm:spPr/>
    </dgm:pt>
  </dgm:ptLst>
  <dgm:cxnLst>
    <dgm:cxn modelId="{516E77BC-99FE-4A5D-BCC9-EF702A233F82}" srcId="{8EF1C1FB-8E92-4206-88F7-72A10E3633A0}" destId="{E4B4E87D-82EA-4B2F-A5D9-F931BE3D0301}" srcOrd="5" destOrd="0" parTransId="{28B92FE1-809D-4A16-84C7-8377BA4BF3E2}" sibTransId="{24A98B10-A3F3-4B71-97F0-2EE50255C574}"/>
    <dgm:cxn modelId="{F4824747-2B22-4588-AF3A-A8B61238E820}" type="presOf" srcId="{E51AF3CF-2D0E-4D50-A85A-E4FB5086B1D2}" destId="{49D995F6-E18B-4D53-8A39-65FA99EB541B}" srcOrd="0" destOrd="0" presId="urn:microsoft.com/office/officeart/2008/layout/LinedList"/>
    <dgm:cxn modelId="{3D3EEE7B-67AD-4576-9133-A8DFF7AE8B85}" srcId="{8EF1C1FB-8E92-4206-88F7-72A10E3633A0}" destId="{E13C4C37-EE8C-4BC0-A6EF-856358150566}" srcOrd="0" destOrd="0" parTransId="{FEB3518D-8D72-4F2D-8C1E-24A33CD02E5E}" sibTransId="{6C2938F4-74BA-4E83-95CF-ABBB36E9DAB8}"/>
    <dgm:cxn modelId="{20DB08E0-D1DB-4AD4-9BB5-BDAC25F90EFD}" srcId="{8EF1C1FB-8E92-4206-88F7-72A10E3633A0}" destId="{E51AF3CF-2D0E-4D50-A85A-E4FB5086B1D2}" srcOrd="2" destOrd="0" parTransId="{E4C3BB3C-EB75-4602-80E3-4FDF3788E165}" sibTransId="{91619B9E-1A10-4B2B-9238-F9DE95141D31}"/>
    <dgm:cxn modelId="{1E6228F1-2B11-4C20-8591-DCADE80CF866}" type="presOf" srcId="{E13C4C37-EE8C-4BC0-A6EF-856358150566}" destId="{A23A61B0-FEC2-4B48-B655-314942B73219}" srcOrd="0" destOrd="0" presId="urn:microsoft.com/office/officeart/2008/layout/LinedList"/>
    <dgm:cxn modelId="{FC168EA3-4C26-4969-BAB9-02CA66A26DD7}" srcId="{8EF1C1FB-8E92-4206-88F7-72A10E3633A0}" destId="{F2E49859-1C25-4823-ADAB-530E7BCC6214}" srcOrd="6" destOrd="0" parTransId="{1623B236-CC2D-4987-838B-F6A3215E1F24}" sibTransId="{BB5F1E93-EF7C-408D-A995-064AC7CA0463}"/>
    <dgm:cxn modelId="{7DA84B16-6572-4C07-9AF6-099087EC193B}" type="presOf" srcId="{CD946274-7A4D-4E51-A1F7-DB181DBA01FC}" destId="{75255E18-0AF0-497E-9580-6863E5CEB7F3}" srcOrd="0" destOrd="0" presId="urn:microsoft.com/office/officeart/2008/layout/LinedList"/>
    <dgm:cxn modelId="{DD1FD295-51EC-4778-8679-AB9EC0D47CA6}" type="presOf" srcId="{8EF1C1FB-8E92-4206-88F7-72A10E3633A0}" destId="{FAE8264F-91D8-4B55-B8BF-7D0A92797EE2}" srcOrd="0" destOrd="0" presId="urn:microsoft.com/office/officeart/2008/layout/LinedList"/>
    <dgm:cxn modelId="{B6A8C5A7-C29C-484B-8F93-646C9A37512D}" srcId="{8EF1C1FB-8E92-4206-88F7-72A10E3633A0}" destId="{B2600918-EB5C-48A9-8A34-9D0E4C256738}" srcOrd="3" destOrd="0" parTransId="{772CDE66-4AFC-47D9-B4E0-07A6906C3411}" sibTransId="{3F274024-E107-4BDF-8C41-EABC5827D94A}"/>
    <dgm:cxn modelId="{77718E78-6B4C-4E89-808B-255E647C1DC8}" srcId="{8EF1C1FB-8E92-4206-88F7-72A10E3633A0}" destId="{CD946274-7A4D-4E51-A1F7-DB181DBA01FC}" srcOrd="1" destOrd="0" parTransId="{F66BAC15-5143-46FB-92AD-598558E4C78A}" sibTransId="{0B6E2D97-768B-4C5C-BC26-F155FCA839D9}"/>
    <dgm:cxn modelId="{E42F1821-3BB5-4FD9-A447-945E7410027F}" type="presOf" srcId="{F2E49859-1C25-4823-ADAB-530E7BCC6214}" destId="{A7579C36-883D-48A3-A208-4D0C02389B99}" srcOrd="0" destOrd="0" presId="urn:microsoft.com/office/officeart/2008/layout/LinedList"/>
    <dgm:cxn modelId="{E5F33A3B-5C3E-4A0B-9E26-199A2C5EDF71}" type="presOf" srcId="{B2600918-EB5C-48A9-8A34-9D0E4C256738}" destId="{D3D52437-FE4D-4161-9D35-EDE21CAAF1A0}" srcOrd="0" destOrd="0" presId="urn:microsoft.com/office/officeart/2008/layout/LinedList"/>
    <dgm:cxn modelId="{B9024083-4884-4121-9D16-1EEF84B7B51B}" type="presOf" srcId="{E4B4E87D-82EA-4B2F-A5D9-F931BE3D0301}" destId="{7C875F4C-F32C-46C8-9248-2DB2DBFB2D8E}" srcOrd="0" destOrd="0" presId="urn:microsoft.com/office/officeart/2008/layout/LinedList"/>
    <dgm:cxn modelId="{D49C3FF5-D420-4BEC-81FA-E7578CB1AD03}" type="presOf" srcId="{FB75B18F-ADCD-46DC-9D04-CACB3C6C5927}" destId="{DDA403D8-F1B4-4D58-8D55-7C27DE31CE25}" srcOrd="0" destOrd="0" presId="urn:microsoft.com/office/officeart/2008/layout/LinedList"/>
    <dgm:cxn modelId="{F4527201-5A95-4E10-957F-249316849B0D}" srcId="{8EF1C1FB-8E92-4206-88F7-72A10E3633A0}" destId="{FB75B18F-ADCD-46DC-9D04-CACB3C6C5927}" srcOrd="4" destOrd="0" parTransId="{91890C9C-543A-4992-A768-0655B343F51E}" sibTransId="{06964935-8F23-4683-9510-AD97A97181DA}"/>
    <dgm:cxn modelId="{E07D61BB-B309-4297-BBB9-D943B72ACE29}" type="presParOf" srcId="{FAE8264F-91D8-4B55-B8BF-7D0A92797EE2}" destId="{977EBB71-B7F0-4D26-BD87-9DDA2F9F2A97}" srcOrd="0" destOrd="0" presId="urn:microsoft.com/office/officeart/2008/layout/LinedList"/>
    <dgm:cxn modelId="{9C3FC609-7969-4BD9-A563-C22F4ED0C96A}" type="presParOf" srcId="{FAE8264F-91D8-4B55-B8BF-7D0A92797EE2}" destId="{4E0223A4-18AA-4A9B-8733-32ACE5B64DBF}" srcOrd="1" destOrd="0" presId="urn:microsoft.com/office/officeart/2008/layout/LinedList"/>
    <dgm:cxn modelId="{28EDE981-DDF3-4BC1-BEEB-EFE35FB8EC39}" type="presParOf" srcId="{4E0223A4-18AA-4A9B-8733-32ACE5B64DBF}" destId="{A23A61B0-FEC2-4B48-B655-314942B73219}" srcOrd="0" destOrd="0" presId="urn:microsoft.com/office/officeart/2008/layout/LinedList"/>
    <dgm:cxn modelId="{690E3234-A39E-4D1B-89E8-2B215CEE594D}" type="presParOf" srcId="{4E0223A4-18AA-4A9B-8733-32ACE5B64DBF}" destId="{FFDA33B1-0B94-49F3-B560-B23D5025D835}" srcOrd="1" destOrd="0" presId="urn:microsoft.com/office/officeart/2008/layout/LinedList"/>
    <dgm:cxn modelId="{9ADA54BB-29B6-4F45-B225-4CE2885D6B44}" type="presParOf" srcId="{FAE8264F-91D8-4B55-B8BF-7D0A92797EE2}" destId="{F2D1CAB1-FB58-4220-BD9C-094F582BB825}" srcOrd="2" destOrd="0" presId="urn:microsoft.com/office/officeart/2008/layout/LinedList"/>
    <dgm:cxn modelId="{ED3F6118-32EC-4DF4-80DE-E93F28468A4B}" type="presParOf" srcId="{FAE8264F-91D8-4B55-B8BF-7D0A92797EE2}" destId="{42CA497E-2C87-4867-8AC3-AC32EE6C2146}" srcOrd="3" destOrd="0" presId="urn:microsoft.com/office/officeart/2008/layout/LinedList"/>
    <dgm:cxn modelId="{6C61C801-A8F5-41EC-A64B-7161CC4DDD56}" type="presParOf" srcId="{42CA497E-2C87-4867-8AC3-AC32EE6C2146}" destId="{75255E18-0AF0-497E-9580-6863E5CEB7F3}" srcOrd="0" destOrd="0" presId="urn:microsoft.com/office/officeart/2008/layout/LinedList"/>
    <dgm:cxn modelId="{17B425A4-694A-4108-A587-A5B0217CCE7A}" type="presParOf" srcId="{42CA497E-2C87-4867-8AC3-AC32EE6C2146}" destId="{6F3D8DED-FC36-4B65-BFAA-6033F9F1D044}" srcOrd="1" destOrd="0" presId="urn:microsoft.com/office/officeart/2008/layout/LinedList"/>
    <dgm:cxn modelId="{88F0C52B-C77A-40D5-AC95-70B9BB6B25F3}" type="presParOf" srcId="{FAE8264F-91D8-4B55-B8BF-7D0A92797EE2}" destId="{7B4E4724-F9DC-4BF3-B333-14EF5802F182}" srcOrd="4" destOrd="0" presId="urn:microsoft.com/office/officeart/2008/layout/LinedList"/>
    <dgm:cxn modelId="{C6CC6E7F-3336-438C-9B1B-D5A311F55DA8}" type="presParOf" srcId="{FAE8264F-91D8-4B55-B8BF-7D0A92797EE2}" destId="{EE49BB45-26AC-46FD-A76B-C6343935D9E1}" srcOrd="5" destOrd="0" presId="urn:microsoft.com/office/officeart/2008/layout/LinedList"/>
    <dgm:cxn modelId="{94D0EC11-086E-4F2E-8E3C-B9D836E8B50B}" type="presParOf" srcId="{EE49BB45-26AC-46FD-A76B-C6343935D9E1}" destId="{49D995F6-E18B-4D53-8A39-65FA99EB541B}" srcOrd="0" destOrd="0" presId="urn:microsoft.com/office/officeart/2008/layout/LinedList"/>
    <dgm:cxn modelId="{66C3CF2B-D08A-4DA5-8E65-F927755FED0C}" type="presParOf" srcId="{EE49BB45-26AC-46FD-A76B-C6343935D9E1}" destId="{F86E52A4-FACD-4D71-AF24-7FDF48DAAF10}" srcOrd="1" destOrd="0" presId="urn:microsoft.com/office/officeart/2008/layout/LinedList"/>
    <dgm:cxn modelId="{5DED593F-173E-4394-A65C-A40176C75ECC}" type="presParOf" srcId="{FAE8264F-91D8-4B55-B8BF-7D0A92797EE2}" destId="{D1482983-F100-421A-9FEA-E546C901B349}" srcOrd="6" destOrd="0" presId="urn:microsoft.com/office/officeart/2008/layout/LinedList"/>
    <dgm:cxn modelId="{7B1A309F-9BE7-4DAE-B473-480E0740804F}" type="presParOf" srcId="{FAE8264F-91D8-4B55-B8BF-7D0A92797EE2}" destId="{C5DCF99A-742D-4B90-AF6C-2098D7108B3A}" srcOrd="7" destOrd="0" presId="urn:microsoft.com/office/officeart/2008/layout/LinedList"/>
    <dgm:cxn modelId="{D928EC07-C78F-403A-BC7A-16EA168DD49A}" type="presParOf" srcId="{C5DCF99A-742D-4B90-AF6C-2098D7108B3A}" destId="{D3D52437-FE4D-4161-9D35-EDE21CAAF1A0}" srcOrd="0" destOrd="0" presId="urn:microsoft.com/office/officeart/2008/layout/LinedList"/>
    <dgm:cxn modelId="{40B46B7B-4C3F-479F-B9B3-34C54FDA39B3}" type="presParOf" srcId="{C5DCF99A-742D-4B90-AF6C-2098D7108B3A}" destId="{F081AC3A-1924-4FA7-ABE8-19399BC5DFA1}" srcOrd="1" destOrd="0" presId="urn:microsoft.com/office/officeart/2008/layout/LinedList"/>
    <dgm:cxn modelId="{F9D6FF04-2B7D-48DD-8AAA-D2E85B68AEFE}" type="presParOf" srcId="{FAE8264F-91D8-4B55-B8BF-7D0A92797EE2}" destId="{C09BCA00-6A0A-4C64-A539-483B417B5521}" srcOrd="8" destOrd="0" presId="urn:microsoft.com/office/officeart/2008/layout/LinedList"/>
    <dgm:cxn modelId="{762C0C2B-4914-4B7C-88BC-782321286208}" type="presParOf" srcId="{FAE8264F-91D8-4B55-B8BF-7D0A92797EE2}" destId="{BAA7F2CB-2E79-4A71-AAC3-D674D562235A}" srcOrd="9" destOrd="0" presId="urn:microsoft.com/office/officeart/2008/layout/LinedList"/>
    <dgm:cxn modelId="{8FF4F991-9972-4623-B1D3-014D0C3B1A44}" type="presParOf" srcId="{BAA7F2CB-2E79-4A71-AAC3-D674D562235A}" destId="{DDA403D8-F1B4-4D58-8D55-7C27DE31CE25}" srcOrd="0" destOrd="0" presId="urn:microsoft.com/office/officeart/2008/layout/LinedList"/>
    <dgm:cxn modelId="{4A18777F-1A8E-487B-A24E-FC878464AA87}" type="presParOf" srcId="{BAA7F2CB-2E79-4A71-AAC3-D674D562235A}" destId="{D93ECD74-6BDB-4D26-B469-D3D751B2838C}" srcOrd="1" destOrd="0" presId="urn:microsoft.com/office/officeart/2008/layout/LinedList"/>
    <dgm:cxn modelId="{99A87F2C-B48D-4BA8-8B9E-4F8DC5F34D2D}" type="presParOf" srcId="{FAE8264F-91D8-4B55-B8BF-7D0A92797EE2}" destId="{C353037A-FF7C-4EFE-988E-902629099601}" srcOrd="10" destOrd="0" presId="urn:microsoft.com/office/officeart/2008/layout/LinedList"/>
    <dgm:cxn modelId="{D311A269-C6CC-4B0D-A9F1-8EAAF29991AA}" type="presParOf" srcId="{FAE8264F-91D8-4B55-B8BF-7D0A92797EE2}" destId="{6EFBB841-6C86-4AA4-BD5C-8D49DF06BAD9}" srcOrd="11" destOrd="0" presId="urn:microsoft.com/office/officeart/2008/layout/LinedList"/>
    <dgm:cxn modelId="{52F6E941-E552-4AD6-890E-DF221B4EC378}" type="presParOf" srcId="{6EFBB841-6C86-4AA4-BD5C-8D49DF06BAD9}" destId="{7C875F4C-F32C-46C8-9248-2DB2DBFB2D8E}" srcOrd="0" destOrd="0" presId="urn:microsoft.com/office/officeart/2008/layout/LinedList"/>
    <dgm:cxn modelId="{4D0F05D0-FA8E-44E9-A1CC-D0CC06895018}" type="presParOf" srcId="{6EFBB841-6C86-4AA4-BD5C-8D49DF06BAD9}" destId="{003AE10F-A5D5-49E4-BF8D-51149936F806}" srcOrd="1" destOrd="0" presId="urn:microsoft.com/office/officeart/2008/layout/LinedList"/>
    <dgm:cxn modelId="{64DF39B7-418C-4413-8EAD-57F78EA9C2B3}" type="presParOf" srcId="{FAE8264F-91D8-4B55-B8BF-7D0A92797EE2}" destId="{C1BD132F-5369-43A8-9E46-595B8000E403}" srcOrd="12" destOrd="0" presId="urn:microsoft.com/office/officeart/2008/layout/LinedList"/>
    <dgm:cxn modelId="{268C8203-35C7-4ABE-A345-BF61685EB305}" type="presParOf" srcId="{FAE8264F-91D8-4B55-B8BF-7D0A92797EE2}" destId="{2C069098-4C2E-4E3F-B0CF-5405960323AC}" srcOrd="13" destOrd="0" presId="urn:microsoft.com/office/officeart/2008/layout/LinedList"/>
    <dgm:cxn modelId="{DD39F5AD-3114-408D-88AA-558CD51053CB}" type="presParOf" srcId="{2C069098-4C2E-4E3F-B0CF-5405960323AC}" destId="{A7579C36-883D-48A3-A208-4D0C02389B99}" srcOrd="0" destOrd="0" presId="urn:microsoft.com/office/officeart/2008/layout/LinedList"/>
    <dgm:cxn modelId="{9AEF05FE-4497-4B8A-94A7-0179B66B6128}" type="presParOf" srcId="{2C069098-4C2E-4E3F-B0CF-5405960323AC}" destId="{F87744EC-E4FD-4475-A300-E3636370FB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EBB71-B7F0-4D26-BD87-9DDA2F9F2A97}">
      <dsp:nvSpPr>
        <dsp:cNvPr id="0" name=""/>
        <dsp:cNvSpPr/>
      </dsp:nvSpPr>
      <dsp:spPr>
        <a:xfrm>
          <a:off x="0" y="531"/>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A61B0-FEC2-4B48-B655-314942B73219}">
      <dsp:nvSpPr>
        <dsp:cNvPr id="0" name=""/>
        <dsp:cNvSpPr/>
      </dsp:nvSpPr>
      <dsp:spPr>
        <a:xfrm>
          <a:off x="0" y="531"/>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12.1 Shape from X</a:t>
          </a:r>
        </a:p>
      </dsp:txBody>
      <dsp:txXfrm>
        <a:off x="0" y="531"/>
        <a:ext cx="7886700" cy="621467"/>
      </dsp:txXfrm>
    </dsp:sp>
    <dsp:sp modelId="{F2D1CAB1-FB58-4220-BD9C-094F582BB825}">
      <dsp:nvSpPr>
        <dsp:cNvPr id="0" name=""/>
        <dsp:cNvSpPr/>
      </dsp:nvSpPr>
      <dsp:spPr>
        <a:xfrm>
          <a:off x="0" y="621999"/>
          <a:ext cx="78867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255E18-0AF0-497E-9580-6863E5CEB7F3}">
      <dsp:nvSpPr>
        <dsp:cNvPr id="0" name=""/>
        <dsp:cNvSpPr/>
      </dsp:nvSpPr>
      <dsp:spPr>
        <a:xfrm>
          <a:off x="0" y="621999"/>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12.2 Active rangefinding</a:t>
          </a:r>
        </a:p>
      </dsp:txBody>
      <dsp:txXfrm>
        <a:off x="0" y="621999"/>
        <a:ext cx="7886700" cy="621467"/>
      </dsp:txXfrm>
    </dsp:sp>
    <dsp:sp modelId="{7B4E4724-F9DC-4BF3-B333-14EF5802F182}">
      <dsp:nvSpPr>
        <dsp:cNvPr id="0" name=""/>
        <dsp:cNvSpPr/>
      </dsp:nvSpPr>
      <dsp:spPr>
        <a:xfrm>
          <a:off x="0" y="1243467"/>
          <a:ext cx="78867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D995F6-E18B-4D53-8A39-65FA99EB541B}">
      <dsp:nvSpPr>
        <dsp:cNvPr id="0" name=""/>
        <dsp:cNvSpPr/>
      </dsp:nvSpPr>
      <dsp:spPr>
        <a:xfrm>
          <a:off x="0" y="1243467"/>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12.3 Surface representations</a:t>
          </a:r>
        </a:p>
      </dsp:txBody>
      <dsp:txXfrm>
        <a:off x="0" y="1243467"/>
        <a:ext cx="7886700" cy="621467"/>
      </dsp:txXfrm>
    </dsp:sp>
    <dsp:sp modelId="{D1482983-F100-421A-9FEA-E546C901B349}">
      <dsp:nvSpPr>
        <dsp:cNvPr id="0" name=""/>
        <dsp:cNvSpPr/>
      </dsp:nvSpPr>
      <dsp:spPr>
        <a:xfrm>
          <a:off x="0" y="1864935"/>
          <a:ext cx="78867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52437-FE4D-4161-9D35-EDE21CAAF1A0}">
      <dsp:nvSpPr>
        <dsp:cNvPr id="0" name=""/>
        <dsp:cNvSpPr/>
      </dsp:nvSpPr>
      <dsp:spPr>
        <a:xfrm>
          <a:off x="0" y="1864935"/>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12.4 Point-based representations</a:t>
          </a:r>
        </a:p>
      </dsp:txBody>
      <dsp:txXfrm>
        <a:off x="0" y="1864935"/>
        <a:ext cx="7886700" cy="621467"/>
      </dsp:txXfrm>
    </dsp:sp>
    <dsp:sp modelId="{C09BCA00-6A0A-4C64-A539-483B417B5521}">
      <dsp:nvSpPr>
        <dsp:cNvPr id="0" name=""/>
        <dsp:cNvSpPr/>
      </dsp:nvSpPr>
      <dsp:spPr>
        <a:xfrm>
          <a:off x="0" y="2486402"/>
          <a:ext cx="78867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403D8-F1B4-4D58-8D55-7C27DE31CE25}">
      <dsp:nvSpPr>
        <dsp:cNvPr id="0" name=""/>
        <dsp:cNvSpPr/>
      </dsp:nvSpPr>
      <dsp:spPr>
        <a:xfrm>
          <a:off x="0" y="2486402"/>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12.5 Volumetric representations</a:t>
          </a:r>
        </a:p>
      </dsp:txBody>
      <dsp:txXfrm>
        <a:off x="0" y="2486402"/>
        <a:ext cx="7886700" cy="621467"/>
      </dsp:txXfrm>
    </dsp:sp>
    <dsp:sp modelId="{C353037A-FF7C-4EFE-988E-902629099601}">
      <dsp:nvSpPr>
        <dsp:cNvPr id="0" name=""/>
        <dsp:cNvSpPr/>
      </dsp:nvSpPr>
      <dsp:spPr>
        <a:xfrm>
          <a:off x="0" y="3107870"/>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75F4C-F32C-46C8-9248-2DB2DBFB2D8E}">
      <dsp:nvSpPr>
        <dsp:cNvPr id="0" name=""/>
        <dsp:cNvSpPr/>
      </dsp:nvSpPr>
      <dsp:spPr>
        <a:xfrm>
          <a:off x="0" y="3107870"/>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12.6 Model-based reconstruction</a:t>
          </a:r>
        </a:p>
      </dsp:txBody>
      <dsp:txXfrm>
        <a:off x="0" y="3107870"/>
        <a:ext cx="7886700" cy="621467"/>
      </dsp:txXfrm>
    </dsp:sp>
    <dsp:sp modelId="{C1BD132F-5369-43A8-9E46-595B8000E403}">
      <dsp:nvSpPr>
        <dsp:cNvPr id="0" name=""/>
        <dsp:cNvSpPr/>
      </dsp:nvSpPr>
      <dsp:spPr>
        <a:xfrm>
          <a:off x="0" y="3729338"/>
          <a:ext cx="78867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579C36-883D-48A3-A208-4D0C02389B99}">
      <dsp:nvSpPr>
        <dsp:cNvPr id="0" name=""/>
        <dsp:cNvSpPr/>
      </dsp:nvSpPr>
      <dsp:spPr>
        <a:xfrm>
          <a:off x="0" y="3729338"/>
          <a:ext cx="78867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a:t>12.7 Recovering texture maps and albedos</a:t>
          </a:r>
        </a:p>
      </dsp:txBody>
      <dsp:txXfrm>
        <a:off x="0" y="3729338"/>
        <a:ext cx="78867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0F128-66F7-479C-82F5-05DA1631DFD1}" type="datetimeFigureOut">
              <a:rPr lang="zh-TW" altLang="en-US" smtClean="0"/>
              <a:t>2019/6/17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85A79-F49A-4642-A7F0-B8184226F445}" type="slidenum">
              <a:rPr lang="zh-TW" altLang="en-US" smtClean="0"/>
              <a:t>‹#›</a:t>
            </a:fld>
            <a:endParaRPr lang="zh-TW" altLang="en-US"/>
          </a:p>
        </p:txBody>
      </p:sp>
    </p:spTree>
    <p:extLst>
      <p:ext uri="{BB962C8B-B14F-4D97-AF65-F5344CB8AC3E}">
        <p14:creationId xmlns:p14="http://schemas.microsoft.com/office/powerpoint/2010/main" val="257723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zh.wikipedia.org/wiki/%E6%AC%A7%E5%87%A0%E9%87%8C%E5%BE%97%E8%B7%9D%E7%A6%BB#%E5%B9%B3%E6%96%B9%E6%AC%A7%E5%87%A0%E9%87%8C%E5%BE%97%E8%B7%9D%E7%A6%BB"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9BCCB4DC-FA1F-4FD8-BA96-04EE5483F01A}"/>
              </a:ext>
            </a:extLst>
          </p:cNvPr>
          <p:cNvSpPr>
            <a:spLocks noGrp="1" noRot="1" noChangeAspect="1" noChangeArrowheads="1" noTextEdit="1"/>
          </p:cNvSpPr>
          <p:nvPr>
            <p:ph type="sldImg"/>
          </p:nvPr>
        </p:nvSpPr>
        <p:spPr>
          <a:xfrm>
            <a:off x="1371600" y="1143000"/>
            <a:ext cx="4114800" cy="3086100"/>
          </a:xfrm>
          <a:ln/>
        </p:spPr>
      </p:sp>
      <p:sp>
        <p:nvSpPr>
          <p:cNvPr id="17410" name="Rectangle 3">
            <a:extLst>
              <a:ext uri="{FF2B5EF4-FFF2-40B4-BE49-F238E27FC236}">
                <a16:creationId xmlns:a16="http://schemas.microsoft.com/office/drawing/2014/main" id="{3F281309-6FFB-4EAA-A5FB-D4F404DECC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立體光學法（</a:t>
            </a:r>
            <a:r>
              <a:rPr lang="en-US" altLang="zh-TW" dirty="0"/>
              <a:t>Photometric Stereo</a:t>
            </a:r>
            <a:r>
              <a:rPr lang="zh-TW" altLang="en-US" dirty="0"/>
              <a:t>）</a:t>
            </a:r>
          </a:p>
          <a:p>
            <a:r>
              <a:rPr lang="zh-TW" altLang="en-US" dirty="0"/>
              <a:t>為了彌補光度成形法中單張照片提供之資訊不足，立體光學法採用一個相機拍攝多張照片，這些照片的拍攝角度是相同的，其中的差別是光線的照明條件。最簡單的立體光學法使用三盞光源，從三個不同的方向照射待測物，每次僅開啟一盞光源。拍攝完成後再綜合三張照片並使用光學中的完美漫射（</a:t>
            </a:r>
            <a:r>
              <a:rPr lang="en-US" altLang="zh-TW" dirty="0"/>
              <a:t>perfect diffusion</a:t>
            </a:r>
            <a:r>
              <a:rPr lang="zh-TW" altLang="en-US" dirty="0"/>
              <a:t>）模型解出物體表面的梯度向量（</a:t>
            </a:r>
            <a:r>
              <a:rPr lang="en-US" altLang="zh-TW" dirty="0"/>
              <a:t>gradients</a:t>
            </a:r>
            <a:r>
              <a:rPr lang="zh-TW" altLang="en-US" dirty="0"/>
              <a:t>），經過向量場的積分後即可得到三維模型。此法並不適用於光滑而不近似於朗伯表面（</a:t>
            </a:r>
            <a:r>
              <a:rPr lang="en-US" altLang="zh-TW" dirty="0"/>
              <a:t>Lambertian surface</a:t>
            </a:r>
            <a:r>
              <a:rPr lang="zh-TW" altLang="en-US" dirty="0"/>
              <a:t>）的物體</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16</a:t>
            </a:fld>
            <a:endParaRPr lang="zh-TW" altLang="en-US"/>
          </a:p>
        </p:txBody>
      </p:sp>
    </p:spTree>
    <p:extLst>
      <p:ext uri="{BB962C8B-B14F-4D97-AF65-F5344CB8AC3E}">
        <p14:creationId xmlns:p14="http://schemas.microsoft.com/office/powerpoint/2010/main" val="415940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法向量還原</a:t>
            </a:r>
          </a:p>
        </p:txBody>
      </p:sp>
      <p:sp>
        <p:nvSpPr>
          <p:cNvPr id="4" name="投影片編號版面配置區 3"/>
          <p:cNvSpPr>
            <a:spLocks noGrp="1"/>
          </p:cNvSpPr>
          <p:nvPr>
            <p:ph type="sldNum" sz="quarter" idx="10"/>
          </p:nvPr>
        </p:nvSpPr>
        <p:spPr/>
        <p:txBody>
          <a:bodyPr/>
          <a:lstStyle/>
          <a:p>
            <a:fld id="{CEA85A79-F49A-4642-A7F0-B8184226F445}" type="slidenum">
              <a:rPr lang="zh-TW" altLang="en-US" smtClean="0"/>
              <a:t>17</a:t>
            </a:fld>
            <a:endParaRPr lang="zh-TW" altLang="en-US"/>
          </a:p>
        </p:txBody>
      </p:sp>
    </p:spTree>
    <p:extLst>
      <p:ext uri="{BB962C8B-B14F-4D97-AF65-F5344CB8AC3E}">
        <p14:creationId xmlns:p14="http://schemas.microsoft.com/office/powerpoint/2010/main" val="44255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Arial" panose="020B0604020202020204" pitchFamily="34" charset="0"/>
              </a:rPr>
              <a:t>透視法縮短 拿筆來示範 傾斜彎曲</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19</a:t>
            </a:fld>
            <a:endParaRPr lang="zh-TW" altLang="en-US"/>
          </a:p>
        </p:txBody>
      </p:sp>
    </p:spTree>
    <p:extLst>
      <p:ext uri="{BB962C8B-B14F-4D97-AF65-F5344CB8AC3E}">
        <p14:creationId xmlns:p14="http://schemas.microsoft.com/office/powerpoint/2010/main" val="3346127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panose="020B0604020202020204" pitchFamily="34" charset="0"/>
              </a:rPr>
              <a:t>Telecentric </a:t>
            </a:r>
            <a:r>
              <a:rPr lang="zh-TW" altLang="en-US" dirty="0">
                <a:latin typeface="Arial" panose="020B0604020202020204" pitchFamily="34" charset="0"/>
              </a:rPr>
              <a:t>遠心鏡頭</a:t>
            </a:r>
            <a:endParaRPr lang="en-US" altLang="zh-TW" dirty="0">
              <a:latin typeface="Arial" panose="020B0604020202020204" pitchFamily="34" charset="0"/>
            </a:endParaRPr>
          </a:p>
          <a:p>
            <a:r>
              <a:rPr lang="en-US" altLang="zh-TW" sz="1200" b="0" dirty="0"/>
              <a:t>Orthographic</a:t>
            </a:r>
            <a:r>
              <a:rPr lang="zh-TW" altLang="en-US" sz="1200" b="0" dirty="0"/>
              <a:t> 直角的</a:t>
            </a:r>
            <a:endParaRPr lang="en-US" altLang="zh-TW" sz="1200" b="0" dirty="0"/>
          </a:p>
          <a:p>
            <a:r>
              <a:rPr lang="en-US" altLang="zh-TW" sz="1200" b="0" dirty="0">
                <a:latin typeface="Arial" panose="020B0604020202020204" pitchFamily="34" charset="0"/>
              </a:rPr>
              <a:t>Aperture </a:t>
            </a:r>
            <a:r>
              <a:rPr lang="zh-TW" altLang="en-US" sz="1200" b="0" dirty="0">
                <a:latin typeface="Arial" panose="020B0604020202020204" pitchFamily="34" charset="0"/>
              </a:rPr>
              <a:t>光圈</a:t>
            </a:r>
            <a:endParaRPr lang="zh-TW" altLang="en-US"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24</a:t>
            </a:fld>
            <a:endParaRPr lang="zh-TW" altLang="en-US"/>
          </a:p>
        </p:txBody>
      </p:sp>
    </p:spTree>
    <p:extLst>
      <p:ext uri="{BB962C8B-B14F-4D97-AF65-F5344CB8AC3E}">
        <p14:creationId xmlns:p14="http://schemas.microsoft.com/office/powerpoint/2010/main" val="3381287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Arial" panose="020B0604020202020204" pitchFamily="34" charset="0"/>
              </a:rPr>
              <a:t>Rational </a:t>
            </a:r>
            <a:r>
              <a:rPr lang="zh-TW" altLang="en-US" dirty="0">
                <a:latin typeface="Arial" panose="020B0604020202020204" pitchFamily="34" charset="0"/>
              </a:rPr>
              <a:t>合理的</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26</a:t>
            </a:fld>
            <a:endParaRPr lang="zh-TW" altLang="en-US"/>
          </a:p>
        </p:txBody>
      </p:sp>
    </p:spTree>
    <p:extLst>
      <p:ext uri="{BB962C8B-B14F-4D97-AF65-F5344CB8AC3E}">
        <p14:creationId xmlns:p14="http://schemas.microsoft.com/office/powerpoint/2010/main" val="4277286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Defocus : </a:t>
            </a:r>
            <a:r>
              <a:rPr lang="zh-TW" altLang="en-US" dirty="0"/>
              <a:t>散焦</a:t>
            </a:r>
          </a:p>
          <a:p>
            <a:r>
              <a:rPr lang="en-US" altLang="zh-TW" dirty="0"/>
              <a:t>Prism </a:t>
            </a:r>
            <a:r>
              <a:rPr lang="zh-TW" altLang="en-US" dirty="0"/>
              <a:t>凌鏡</a:t>
            </a:r>
          </a:p>
          <a:p>
            <a:r>
              <a:rPr lang="en-US" altLang="zh-TW" dirty="0"/>
              <a:t>Checkerboard </a:t>
            </a:r>
            <a:r>
              <a:rPr lang="zh-TW" altLang="en-US" dirty="0"/>
              <a:t>格子板</a:t>
            </a:r>
          </a:p>
          <a:p>
            <a:r>
              <a:rPr lang="en-US" altLang="zh-TW" dirty="0"/>
              <a:t>Xenon </a:t>
            </a:r>
            <a:r>
              <a:rPr lang="zh-TW" altLang="en-US" dirty="0"/>
              <a:t>氙氣</a:t>
            </a:r>
          </a:p>
          <a:p>
            <a:r>
              <a:rPr lang="en-US" altLang="zh-TW" dirty="0"/>
              <a:t>CCD </a:t>
            </a:r>
            <a:r>
              <a:rPr lang="zh-TW" altLang="en-US" dirty="0"/>
              <a:t>電耦合</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27</a:t>
            </a:fld>
            <a:endParaRPr lang="zh-TW" altLang="en-US"/>
          </a:p>
        </p:txBody>
      </p:sp>
    </p:spTree>
    <p:extLst>
      <p:ext uri="{BB962C8B-B14F-4D97-AF65-F5344CB8AC3E}">
        <p14:creationId xmlns:p14="http://schemas.microsoft.com/office/powerpoint/2010/main" val="1018491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panose="020B0604020202020204" pitchFamily="34" charset="0"/>
              </a:rPr>
              <a:t>Stripe </a:t>
            </a:r>
            <a:r>
              <a:rPr lang="zh-TW" altLang="en-US" dirty="0">
                <a:latin typeface="Arial" panose="020B0604020202020204" pitchFamily="34" charset="0"/>
              </a:rPr>
              <a:t>長條</a:t>
            </a:r>
            <a:endParaRPr lang="en-US" altLang="zh-TW" dirty="0">
              <a:latin typeface="Arial" panose="020B0604020202020204" pitchFamily="34" charset="0"/>
            </a:endParaRPr>
          </a:p>
          <a:p>
            <a:r>
              <a:rPr lang="en-US" altLang="zh-TW" dirty="0">
                <a:latin typeface="Arial" panose="020B0604020202020204" pitchFamily="34" charset="0"/>
              </a:rPr>
              <a:t>Deformation </a:t>
            </a:r>
            <a:r>
              <a:rPr lang="zh-TW" altLang="en-US" dirty="0">
                <a:latin typeface="Arial" panose="020B0604020202020204" pitchFamily="34" charset="0"/>
              </a:rPr>
              <a:t>變形</a:t>
            </a:r>
            <a:endParaRPr lang="en-US" altLang="zh-TW" dirty="0">
              <a:latin typeface="Arial" panose="020B0604020202020204" pitchFamily="34" charset="0"/>
            </a:endParaRPr>
          </a:p>
          <a:p>
            <a:r>
              <a:rPr lang="en-US" altLang="zh-TW" dirty="0">
                <a:latin typeface="Arial" panose="020B0604020202020204" pitchFamily="34" charset="0"/>
              </a:rPr>
              <a:t>Triangulated mesh</a:t>
            </a:r>
            <a:r>
              <a:rPr lang="zh-TW" altLang="en-US" dirty="0">
                <a:latin typeface="Arial" panose="020B0604020202020204" pitchFamily="34" charset="0"/>
              </a:rPr>
              <a:t> 三角測量網線</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29</a:t>
            </a:fld>
            <a:endParaRPr lang="zh-TW" altLang="en-US"/>
          </a:p>
        </p:txBody>
      </p:sp>
    </p:spTree>
    <p:extLst>
      <p:ext uri="{BB962C8B-B14F-4D97-AF65-F5344CB8AC3E}">
        <p14:creationId xmlns:p14="http://schemas.microsoft.com/office/powerpoint/2010/main" val="4273650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Cast </a:t>
            </a:r>
            <a:r>
              <a:rPr lang="zh-TW" altLang="en-US" dirty="0"/>
              <a:t>投射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32</a:t>
            </a:fld>
            <a:endParaRPr lang="zh-TW" altLang="en-US"/>
          </a:p>
        </p:txBody>
      </p:sp>
    </p:spTree>
    <p:extLst>
      <p:ext uri="{BB962C8B-B14F-4D97-AF65-F5344CB8AC3E}">
        <p14:creationId xmlns:p14="http://schemas.microsoft.com/office/powerpoint/2010/main" val="536634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範圍數據合併</a:t>
            </a:r>
            <a:endParaRPr lang="en-US" altLang="zh-TW" dirty="0"/>
          </a:p>
          <a:p>
            <a:endParaRPr lang="en-US" altLang="zh-TW" dirty="0"/>
          </a:p>
          <a:p>
            <a:r>
              <a:rPr lang="zh-TW" altLang="en-US" dirty="0"/>
              <a:t>迭代最近點</a:t>
            </a:r>
            <a:endParaRPr lang="en-US" altLang="zh-TW" dirty="0"/>
          </a:p>
          <a:p>
            <a:r>
              <a:rPr lang="en-US" altLang="zh-TW" dirty="0"/>
              <a:t>ICP</a:t>
            </a:r>
            <a:r>
              <a:rPr lang="zh-TW" altLang="en-US" sz="1200" b="0" i="0" kern="1200" dirty="0">
                <a:solidFill>
                  <a:schemeClr val="tx1"/>
                </a:solidFill>
                <a:effectLst/>
                <a:latin typeface="+mn-lt"/>
                <a:ea typeface="+mn-ea"/>
                <a:cs typeface="+mn-cs"/>
              </a:rPr>
              <a:t>用來將兩群點集合（ </a:t>
            </a:r>
            <a:r>
              <a:rPr lang="en-US" altLang="zh-TW" sz="1200" b="0" i="0" kern="1200" dirty="0">
                <a:solidFill>
                  <a:schemeClr val="tx1"/>
                </a:solidFill>
                <a:effectLst/>
                <a:latin typeface="+mn-lt"/>
                <a:ea typeface="+mn-ea"/>
                <a:cs typeface="+mn-cs"/>
              </a:rPr>
              <a:t>point set </a:t>
            </a:r>
            <a:r>
              <a:rPr lang="zh-TW" altLang="en-US" sz="1200" b="0" i="0" kern="1200" dirty="0">
                <a:solidFill>
                  <a:schemeClr val="tx1"/>
                </a:solidFill>
                <a:effectLst/>
                <a:latin typeface="+mn-lt"/>
                <a:ea typeface="+mn-ea"/>
                <a:cs typeface="+mn-cs"/>
              </a:rPr>
              <a:t>）對齊的演算法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假設有兩個點集合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，其中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裡面的點數目未必一樣。 </a:t>
            </a:r>
          </a:p>
          <a:p>
            <a:r>
              <a:rPr lang="zh-TW" altLang="en-US" sz="1200" b="0" i="0" kern="1200" dirty="0">
                <a:solidFill>
                  <a:schemeClr val="tx1"/>
                </a:solidFill>
                <a:effectLst/>
                <a:latin typeface="+mn-lt"/>
                <a:ea typeface="+mn-ea"/>
                <a:cs typeface="+mn-cs"/>
              </a:rPr>
              <a:t>如果我知道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裡面的每個點都能在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裡面找到相對應的點，經過一次平移和旋轉，可以讓 </a:t>
            </a:r>
            <a:r>
              <a:rPr lang="en-US" altLang="zh-TW" sz="1200" b="0" i="0" kern="1200" dirty="0">
                <a:solidFill>
                  <a:schemeClr val="tx1"/>
                </a:solidFill>
                <a:effectLst/>
                <a:latin typeface="+mn-lt"/>
                <a:ea typeface="+mn-ea"/>
                <a:cs typeface="+mn-cs"/>
              </a:rPr>
              <a:t>P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Q </a:t>
            </a:r>
            <a:r>
              <a:rPr lang="zh-TW" altLang="en-US" sz="1200" b="0" i="0" kern="1200" dirty="0">
                <a:solidFill>
                  <a:schemeClr val="tx1"/>
                </a:solidFill>
                <a:effectLst/>
                <a:latin typeface="+mn-lt"/>
                <a:ea typeface="+mn-ea"/>
                <a:cs typeface="+mn-cs"/>
              </a:rPr>
              <a:t>之間的誤差最小</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35</a:t>
            </a:fld>
            <a:endParaRPr lang="zh-TW" altLang="en-US"/>
          </a:p>
        </p:txBody>
      </p:sp>
    </p:spTree>
    <p:extLst>
      <p:ext uri="{BB962C8B-B14F-4D97-AF65-F5344CB8AC3E}">
        <p14:creationId xmlns:p14="http://schemas.microsoft.com/office/powerpoint/2010/main" val="1752853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Isosurface</a:t>
            </a:r>
            <a:r>
              <a:rPr lang="en-US" altLang="zh-TW" dirty="0"/>
              <a:t>: </a:t>
            </a:r>
            <a:r>
              <a:rPr lang="zh-TW" altLang="en-US" dirty="0"/>
              <a:t>等值曲面</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36</a:t>
            </a:fld>
            <a:endParaRPr lang="zh-TW" altLang="en-US"/>
          </a:p>
        </p:txBody>
      </p:sp>
    </p:spTree>
    <p:extLst>
      <p:ext uri="{BB962C8B-B14F-4D97-AF65-F5344CB8AC3E}">
        <p14:creationId xmlns:p14="http://schemas.microsoft.com/office/powerpoint/2010/main" val="409574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2</a:t>
            </a:fld>
            <a:endParaRPr lang="zh-TW" altLang="en-US"/>
          </a:p>
        </p:txBody>
      </p:sp>
    </p:spTree>
    <p:extLst>
      <p:ext uri="{BB962C8B-B14F-4D97-AF65-F5344CB8AC3E}">
        <p14:creationId xmlns:p14="http://schemas.microsoft.com/office/powerpoint/2010/main" val="14000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Stereolithography:</a:t>
            </a:r>
            <a:r>
              <a:rPr lang="zh-TW" altLang="en-US" dirty="0"/>
              <a:t>光固化</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38</a:t>
            </a:fld>
            <a:endParaRPr lang="zh-TW" altLang="en-US"/>
          </a:p>
        </p:txBody>
      </p:sp>
    </p:spTree>
    <p:extLst>
      <p:ext uri="{BB962C8B-B14F-4D97-AF65-F5344CB8AC3E}">
        <p14:creationId xmlns:p14="http://schemas.microsoft.com/office/powerpoint/2010/main" val="1064147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Archeological </a:t>
            </a:r>
            <a:r>
              <a:rPr lang="zh-TW" altLang="en-US" dirty="0"/>
              <a:t>考古 </a:t>
            </a:r>
            <a:endParaRPr lang="en-US" altLang="zh-TW" dirty="0"/>
          </a:p>
          <a:p>
            <a:r>
              <a:rPr lang="en-US" altLang="zh-TW" dirty="0"/>
              <a:t>Heritage </a:t>
            </a:r>
            <a:r>
              <a:rPr lang="zh-TW" altLang="en-US" dirty="0"/>
              <a:t>遺產</a:t>
            </a:r>
            <a:endParaRPr lang="en-US" altLang="zh-TW" dirty="0"/>
          </a:p>
          <a:p>
            <a:r>
              <a:rPr lang="zh-TW" altLang="en-US" sz="1200" b="0" i="0" kern="1200" dirty="0">
                <a:solidFill>
                  <a:schemeClr val="tx1"/>
                </a:solidFill>
                <a:effectLst/>
                <a:latin typeface="+mn-lt"/>
                <a:ea typeface="+mn-ea"/>
                <a:cs typeface="+mn-cs"/>
              </a:rPr>
              <a:t>雷射測距儀</a:t>
            </a:r>
          </a:p>
          <a:p>
            <a:r>
              <a:rPr lang="zh-TW" altLang="en-US" dirty="0"/>
              <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40</a:t>
            </a:fld>
            <a:endParaRPr lang="zh-TW" altLang="en-US"/>
          </a:p>
        </p:txBody>
      </p:sp>
    </p:spTree>
    <p:extLst>
      <p:ext uri="{BB962C8B-B14F-4D97-AF65-F5344CB8AC3E}">
        <p14:creationId xmlns:p14="http://schemas.microsoft.com/office/powerpoint/2010/main" val="3098025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Gantry </a:t>
            </a:r>
            <a:r>
              <a:rPr lang="zh-TW" altLang="en-US" dirty="0"/>
              <a:t>起重機</a:t>
            </a:r>
            <a:endParaRPr lang="en-US" altLang="zh-TW" dirty="0"/>
          </a:p>
          <a:p>
            <a:r>
              <a:rPr lang="en-US" altLang="zh-TW" dirty="0"/>
              <a:t>Mounted </a:t>
            </a:r>
            <a:r>
              <a:rPr lang="zh-TW" altLang="en-US" dirty="0"/>
              <a:t>架設好的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41</a:t>
            </a:fld>
            <a:endParaRPr lang="zh-TW" altLang="en-US"/>
          </a:p>
        </p:txBody>
      </p:sp>
    </p:spTree>
    <p:extLst>
      <p:ext uri="{BB962C8B-B14F-4D97-AF65-F5344CB8AC3E}">
        <p14:creationId xmlns:p14="http://schemas.microsoft.com/office/powerpoint/2010/main" val="4200172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巴戎廟是吳哥城</a:t>
            </a:r>
            <a:r>
              <a:rPr lang="en-US" altLang="zh-TW" dirty="0"/>
              <a:t>(Angkor Thom)</a:t>
            </a:r>
            <a:r>
              <a:rPr lang="zh-TW" altLang="en-US" dirty="0"/>
              <a:t>中最著名最莊觀的一座廟，構造以大尊佛像頭部主，形成一群又一群的塔，遠看似聳起的山頭。原本有</a:t>
            </a:r>
            <a:r>
              <a:rPr lang="en-US" altLang="zh-TW" dirty="0"/>
              <a:t>49</a:t>
            </a:r>
            <a:r>
              <a:rPr lang="zh-TW" altLang="en-US" dirty="0"/>
              <a:t>座塔， 現在只剩下只</a:t>
            </a:r>
            <a:r>
              <a:rPr lang="en-US" altLang="zh-TW" dirty="0"/>
              <a:t>37</a:t>
            </a:r>
            <a:r>
              <a:rPr lang="zh-TW" altLang="en-US" dirty="0"/>
              <a:t>座塔，大部份塔頂都雕刻有佛像頭。</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42</a:t>
            </a:fld>
            <a:endParaRPr lang="zh-TW" altLang="en-US"/>
          </a:p>
        </p:txBody>
      </p:sp>
    </p:spTree>
    <p:extLst>
      <p:ext uri="{BB962C8B-B14F-4D97-AF65-F5344CB8AC3E}">
        <p14:creationId xmlns:p14="http://schemas.microsoft.com/office/powerpoint/2010/main" val="175799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三角網格是多邊形網格的一種，多邊形網格又被稱為“</a:t>
            </a:r>
            <a:r>
              <a:rPr lang="en-US" altLang="zh-TW" dirty="0"/>
              <a:t>Mesh”</a:t>
            </a:r>
            <a:r>
              <a:rPr lang="zh-TW" altLang="en-US" dirty="0"/>
              <a:t>，是計算機圖形學中用於為各種不規則物體建立模型的一種資料結構</a:t>
            </a:r>
            <a:endParaRPr lang="en-US" altLang="zh-TW" dirty="0"/>
          </a:p>
          <a:p>
            <a:r>
              <a:rPr lang="en-US" altLang="zh-TW" dirty="0"/>
              <a:t>Subdivision surfaces</a:t>
            </a:r>
            <a:r>
              <a:rPr lang="zh-TW" altLang="en-US" dirty="0"/>
              <a:t>細分曲面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Splines</a:t>
            </a:r>
            <a:r>
              <a:rPr lang="zh-TW" altLang="en-US" sz="1200" b="0" i="0" kern="1200" dirty="0">
                <a:solidFill>
                  <a:schemeClr val="tx1"/>
                </a:solidFill>
                <a:effectLst/>
                <a:latin typeface="+mn-lt"/>
                <a:ea typeface="+mn-ea"/>
                <a:cs typeface="+mn-cs"/>
              </a:rPr>
              <a:t>樣條函數</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樣條通常是指分段定義的多項式參數曲線</a:t>
            </a:r>
          </a:p>
          <a:p>
            <a:endParaRPr lang="en-US" altLang="zh-TW" sz="1200" b="0" i="0" kern="1200" dirty="0">
              <a:solidFill>
                <a:schemeClr val="tx1"/>
              </a:solidFill>
              <a:effectLst/>
              <a:latin typeface="+mn-lt"/>
              <a:ea typeface="+mn-ea"/>
              <a:cs typeface="+mn-cs"/>
            </a:endParaRPr>
          </a:p>
          <a:p>
            <a:endParaRPr lang="zh-TW" altLang="en-US" sz="1200" b="0" i="0" kern="1200" dirty="0">
              <a:solidFill>
                <a:schemeClr val="tx1"/>
              </a:solidFill>
              <a:effectLst/>
              <a:latin typeface="+mn-lt"/>
              <a:ea typeface="+mn-ea"/>
              <a:cs typeface="+mn-cs"/>
            </a:endParaRPr>
          </a:p>
          <a:p>
            <a:r>
              <a:rPr lang="zh-TW" altLang="en-US" dirty="0"/>
              <a:t/>
            </a:r>
            <a:br>
              <a:rPr lang="zh-TW" altLang="en-US" dirty="0"/>
            </a:b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45</a:t>
            </a:fld>
            <a:endParaRPr lang="zh-TW" altLang="en-US"/>
          </a:p>
        </p:txBody>
      </p:sp>
    </p:spTree>
    <p:extLst>
      <p:ext uri="{BB962C8B-B14F-4D97-AF65-F5344CB8AC3E}">
        <p14:creationId xmlns:p14="http://schemas.microsoft.com/office/powerpoint/2010/main" val="4027274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Decimation </a:t>
            </a:r>
            <a:r>
              <a:rPr lang="zh-TW" altLang="en-US" dirty="0"/>
              <a:t>毀滅</a:t>
            </a:r>
            <a:endParaRPr lang="en-US" altLang="zh-TW" dirty="0"/>
          </a:p>
          <a:p>
            <a:r>
              <a:rPr lang="en-US" altLang="zh-TW" dirty="0"/>
              <a:t>fair</a:t>
            </a:r>
            <a:r>
              <a:rPr lang="zh-TW" altLang="en-US" dirty="0"/>
              <a:t> 光順 整流</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48</a:t>
            </a:fld>
            <a:endParaRPr lang="zh-TW" altLang="en-US"/>
          </a:p>
        </p:txBody>
      </p:sp>
    </p:spTree>
    <p:extLst>
      <p:ext uri="{BB962C8B-B14F-4D97-AF65-F5344CB8AC3E}">
        <p14:creationId xmlns:p14="http://schemas.microsoft.com/office/powerpoint/2010/main" val="1023018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Sparse data constraints </a:t>
            </a:r>
            <a:r>
              <a:rPr lang="zh-TW" altLang="en-US" dirty="0"/>
              <a:t>稀疏資料限制</a:t>
            </a:r>
            <a:endParaRPr lang="en-US" altLang="zh-TW" dirty="0"/>
          </a:p>
          <a:p>
            <a:r>
              <a:rPr lang="zh-TW" altLang="en-US" sz="1200" b="0" i="0" kern="1200" dirty="0">
                <a:solidFill>
                  <a:schemeClr val="tx1"/>
                </a:solidFill>
                <a:effectLst/>
                <a:latin typeface="+mn-lt"/>
                <a:ea typeface="+mn-ea"/>
                <a:cs typeface="+mn-cs"/>
              </a:rPr>
              <a:t>在資料庫中，稀疏資料是指在二維表中含有大量空值的資料；即稀疏資料是指，在資料集中絕大多數數值缺失或者為零的資料。稀疏資料絕對不是無用資料，只不過是資訊不完全，通過適當的手段是可以挖掘出大量有用資訊</a:t>
            </a:r>
            <a:endParaRPr lang="zh-TW" altLang="en-US" b="0"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49</a:t>
            </a:fld>
            <a:endParaRPr lang="zh-TW" altLang="en-US"/>
          </a:p>
        </p:txBody>
      </p:sp>
    </p:spTree>
    <p:extLst>
      <p:ext uri="{BB962C8B-B14F-4D97-AF65-F5344CB8AC3E}">
        <p14:creationId xmlns:p14="http://schemas.microsoft.com/office/powerpoint/2010/main" val="393922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徑向基函數核</a:t>
            </a:r>
            <a:endParaRPr lang="en-US" altLang="zh-TW" dirty="0"/>
          </a:p>
          <a:p>
            <a:r>
              <a:rPr lang="en-US" altLang="zh-TW" sz="1200" b="0" i="0" u="none" kern="1200" dirty="0">
                <a:solidFill>
                  <a:schemeClr val="tx1"/>
                </a:solidFill>
                <a:effectLst/>
                <a:latin typeface="+mn-lt"/>
                <a:ea typeface="+mn-ea"/>
                <a:cs typeface="+mn-cs"/>
              </a:rPr>
              <a:t>K</a:t>
            </a:r>
            <a:r>
              <a:rPr lang="zh-TW" altLang="en-US" sz="1200" b="0" i="0" u="none" kern="1200" dirty="0">
                <a:solidFill>
                  <a:schemeClr val="tx1"/>
                </a:solidFill>
                <a:effectLst/>
                <a:latin typeface="+mn-lt"/>
                <a:ea typeface="+mn-ea"/>
                <a:cs typeface="+mn-cs"/>
              </a:rPr>
              <a:t> 兩個特徵向量之間的</a:t>
            </a:r>
            <a:r>
              <a:rPr lang="zh-TW" altLang="en-US" sz="1200" b="0" i="0" u="none" strike="noStrike" kern="1200" dirty="0">
                <a:solidFill>
                  <a:schemeClr val="tx1"/>
                </a:solidFill>
                <a:effectLst/>
                <a:latin typeface="+mn-lt"/>
                <a:ea typeface="+mn-ea"/>
                <a:cs typeface="+mn-cs"/>
                <a:hlinkClick r:id="rId3" tooltip="歐幾里得距離">
                  <a:extLst>
                    <a:ext uri="{A12FA001-AC4F-418D-AE19-62706E023703}">
                      <ahyp:hlinkClr xmlns:ahyp="http://schemas.microsoft.com/office/drawing/2018/hyperlinkcolor" xmlns="" val="tx"/>
                    </a:ext>
                  </a:extLst>
                </a:hlinkClick>
              </a:rPr>
              <a:t>平方歐幾里得距離</a:t>
            </a:r>
            <a:endParaRPr lang="zh-TW" altLang="en-US" b="0" u="none" dirty="0">
              <a:solidFill>
                <a:schemeClr val="tx1"/>
              </a:solidFill>
            </a:endParaRP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51</a:t>
            </a:fld>
            <a:endParaRPr lang="zh-TW" altLang="en-US"/>
          </a:p>
        </p:txBody>
      </p:sp>
    </p:spTree>
    <p:extLst>
      <p:ext uri="{BB962C8B-B14F-4D97-AF65-F5344CB8AC3E}">
        <p14:creationId xmlns:p14="http://schemas.microsoft.com/office/powerpoint/2010/main" val="455217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Hierarchy </a:t>
            </a:r>
            <a:r>
              <a:rPr lang="zh-TW" altLang="en-US" dirty="0"/>
              <a:t>階層</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Lod</a:t>
            </a:r>
            <a:r>
              <a:rPr lang="zh-TW" altLang="zh-TW" sz="1200" b="0" i="0" kern="1200" dirty="0">
                <a:solidFill>
                  <a:schemeClr val="tx1"/>
                </a:solidFill>
                <a:effectLst/>
                <a:latin typeface="+mn-lt"/>
                <a:ea typeface="+mn-ea"/>
                <a:cs typeface="+mn-cs"/>
              </a:rPr>
              <a:t>細節層次</a:t>
            </a:r>
          </a:p>
          <a:p>
            <a:r>
              <a:rPr lang="zh-TW" altLang="en-US" dirty="0"/>
              <a:t>隨著物體或者模型遠離觀察者而逐步降低。由於它能夠通過減少多邊形的數目從而提升渲染效率，所以在計算機與視頻遊戲中使用了這項技術。由於物體距離很遠，所以理論上並不會察覺到模型或者物體的視覺質量會有所下降</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52</a:t>
            </a:fld>
            <a:endParaRPr lang="zh-TW" altLang="en-US"/>
          </a:p>
        </p:txBody>
      </p:sp>
    </p:spTree>
    <p:extLst>
      <p:ext uri="{BB962C8B-B14F-4D97-AF65-F5344CB8AC3E}">
        <p14:creationId xmlns:p14="http://schemas.microsoft.com/office/powerpoint/2010/main" val="2003388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Coarse </a:t>
            </a:r>
            <a:r>
              <a:rPr lang="zh-TW" altLang="en-US" dirty="0"/>
              <a:t>粗糙的</a:t>
            </a:r>
            <a:endParaRPr lang="en-US" altLang="zh-TW" dirty="0"/>
          </a:p>
          <a:p>
            <a:pPr eaLnBrk="1" hangingPunct="1"/>
            <a:r>
              <a:rPr lang="en-US" altLang="zh-TW" dirty="0">
                <a:latin typeface="Arial" panose="020B0604020202020204" pitchFamily="34" charset="0"/>
              </a:rPr>
              <a:t>edge collapse</a:t>
            </a:r>
            <a:endParaRPr lang="en-US" altLang="zh-TW" b="1" dirty="0">
              <a:latin typeface="Arial" panose="020B0604020202020204" pitchFamily="34" charset="0"/>
            </a:endParaRPr>
          </a:p>
          <a:p>
            <a:pPr eaLnBrk="1" hangingPunct="1"/>
            <a:r>
              <a:rPr lang="zh-TW" altLang="en-US" dirty="0">
                <a:latin typeface="Arial" panose="020B0604020202020204" pitchFamily="34" charset="0"/>
              </a:rPr>
              <a:t>主要是用二個在幾何模型上的運算：</a:t>
            </a:r>
            <a:r>
              <a:rPr lang="en-US" altLang="zh-TW" dirty="0">
                <a:latin typeface="Arial" panose="020B0604020202020204" pitchFamily="34" charset="0"/>
              </a:rPr>
              <a:t>edge collapse</a:t>
            </a:r>
            <a:r>
              <a:rPr lang="zh-TW" altLang="en-US" dirty="0">
                <a:latin typeface="Arial" panose="020B0604020202020204" pitchFamily="34" charset="0"/>
              </a:rPr>
              <a:t>、</a:t>
            </a:r>
            <a:r>
              <a:rPr lang="en-US" altLang="zh-TW" dirty="0">
                <a:latin typeface="Arial" panose="020B0604020202020204" pitchFamily="34" charset="0"/>
              </a:rPr>
              <a:t>vertex split</a:t>
            </a:r>
            <a:r>
              <a:rPr lang="zh-TW" altLang="en-US" dirty="0">
                <a:latin typeface="Arial" panose="020B0604020202020204" pitchFamily="34" charset="0"/>
              </a:rPr>
              <a:t>，來達到幾何模型</a:t>
            </a:r>
          </a:p>
          <a:p>
            <a:pPr eaLnBrk="1" hangingPunct="1"/>
            <a:r>
              <a:rPr lang="zh-TW" altLang="en-US" dirty="0">
                <a:latin typeface="Arial" panose="020B0604020202020204" pitchFamily="34" charset="0"/>
              </a:rPr>
              <a:t>的簡化。每次</a:t>
            </a:r>
            <a:r>
              <a:rPr lang="en-US" altLang="zh-TW" dirty="0">
                <a:latin typeface="Arial" panose="020B0604020202020204" pitchFamily="34" charset="0"/>
              </a:rPr>
              <a:t>edge collapse </a:t>
            </a:r>
            <a:r>
              <a:rPr lang="zh-TW" altLang="en-US" dirty="0">
                <a:latin typeface="Arial" panose="020B0604020202020204" pitchFamily="34" charset="0"/>
              </a:rPr>
              <a:t>會將二個頂點變成一個頂點，並將共享此邊的二個三角形</a:t>
            </a:r>
          </a:p>
          <a:p>
            <a:pPr eaLnBrk="1" hangingPunct="1"/>
            <a:r>
              <a:rPr lang="zh-TW" altLang="en-US" dirty="0">
                <a:latin typeface="Arial" panose="020B0604020202020204" pitchFamily="34" charset="0"/>
              </a:rPr>
              <a:t>拿掉。每次簡化的過程會被記錄，而後能由最簡的模型反推回原來的模型。在簡化的</a:t>
            </a:r>
          </a:p>
          <a:p>
            <a:pPr eaLnBrk="1" hangingPunct="1"/>
            <a:r>
              <a:rPr lang="zh-TW" altLang="en-US" dirty="0">
                <a:latin typeface="Arial" panose="020B0604020202020204" pitchFamily="34" charset="0"/>
              </a:rPr>
              <a:t>過程中，每次會挑選簡化後產生誤差最小的邊來作</a:t>
            </a:r>
            <a:r>
              <a:rPr lang="en-US" altLang="zh-TW" dirty="0">
                <a:latin typeface="Arial" panose="020B0604020202020204" pitchFamily="34" charset="0"/>
              </a:rPr>
              <a:t>edge collapse</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53</a:t>
            </a:fld>
            <a:endParaRPr lang="zh-TW" altLang="en-US"/>
          </a:p>
        </p:txBody>
      </p:sp>
    </p:spTree>
    <p:extLst>
      <p:ext uri="{BB962C8B-B14F-4D97-AF65-F5344CB8AC3E}">
        <p14:creationId xmlns:p14="http://schemas.microsoft.com/office/powerpoint/2010/main" val="118754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A85A79-F49A-4642-A7F0-B8184226F445}" type="slidenum">
              <a:rPr lang="zh-TW" altLang="en-US" smtClean="0"/>
              <a:t>4</a:t>
            </a:fld>
            <a:endParaRPr lang="zh-TW" altLang="en-US"/>
          </a:p>
        </p:txBody>
      </p:sp>
    </p:spTree>
    <p:extLst>
      <p:ext uri="{BB962C8B-B14F-4D97-AF65-F5344CB8AC3E}">
        <p14:creationId xmlns:p14="http://schemas.microsoft.com/office/powerpoint/2010/main" val="892837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Geometry </a:t>
            </a:r>
            <a:r>
              <a:rPr lang="zh-TW" altLang="en-US" dirty="0"/>
              <a:t>幾何學</a:t>
            </a:r>
            <a:endParaRPr lang="en-US" altLang="zh-TW" dirty="0"/>
          </a:p>
          <a:p>
            <a:r>
              <a:rPr lang="en-US" altLang="zh-TW" dirty="0"/>
              <a:t>Cache</a:t>
            </a:r>
            <a:r>
              <a:rPr lang="zh-TW" altLang="en-US" sz="1200" b="0" i="0" kern="1200" dirty="0">
                <a:solidFill>
                  <a:schemeClr val="tx1"/>
                </a:solidFill>
                <a:effectLst/>
                <a:latin typeface="+mn-lt"/>
                <a:ea typeface="+mn-ea"/>
                <a:cs typeface="+mn-cs"/>
              </a:rPr>
              <a:t>快取記憶體</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55</a:t>
            </a:fld>
            <a:endParaRPr lang="zh-TW" altLang="en-US"/>
          </a:p>
        </p:txBody>
      </p:sp>
    </p:spTree>
    <p:extLst>
      <p:ext uri="{BB962C8B-B14F-4D97-AF65-F5344CB8AC3E}">
        <p14:creationId xmlns:p14="http://schemas.microsoft.com/office/powerpoint/2010/main" val="3479138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Dispense </a:t>
            </a:r>
            <a:r>
              <a:rPr lang="zh-TW" altLang="en-US" dirty="0"/>
              <a:t>免除</a:t>
            </a:r>
            <a:endParaRPr lang="en-US" altLang="zh-TW" dirty="0"/>
          </a:p>
          <a:p>
            <a:r>
              <a:rPr lang="zh-TW" altLang="en-US" dirty="0"/>
              <a:t>不用網格 用頂點</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58</a:t>
            </a:fld>
            <a:endParaRPr lang="zh-TW" altLang="en-US"/>
          </a:p>
        </p:txBody>
      </p:sp>
    </p:spTree>
    <p:extLst>
      <p:ext uri="{BB962C8B-B14F-4D97-AF65-F5344CB8AC3E}">
        <p14:creationId xmlns:p14="http://schemas.microsoft.com/office/powerpoint/2010/main" val="681561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Render </a:t>
            </a:r>
            <a:r>
              <a:rPr lang="zh-TW" altLang="en-US" dirty="0"/>
              <a:t>呈現</a:t>
            </a:r>
            <a:endParaRPr lang="en-US" altLang="zh-TW" dirty="0"/>
          </a:p>
          <a:p>
            <a:r>
              <a:rPr lang="en-US" altLang="zh-TW" dirty="0"/>
              <a:t>Heuristics </a:t>
            </a:r>
            <a:r>
              <a:rPr lang="zh-TW" altLang="en-US" dirty="0"/>
              <a:t>策略法</a:t>
            </a:r>
            <a:endParaRPr lang="en-US" altLang="zh-TW" dirty="0"/>
          </a:p>
          <a:p>
            <a:r>
              <a:rPr lang="en-US" altLang="zh-TW" dirty="0"/>
              <a:t>Splat </a:t>
            </a:r>
            <a:r>
              <a:rPr lang="zh-TW" altLang="en-US" dirty="0"/>
              <a:t>點</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59</a:t>
            </a:fld>
            <a:endParaRPr lang="zh-TW" altLang="en-US"/>
          </a:p>
        </p:txBody>
      </p:sp>
    </p:spTree>
    <p:extLst>
      <p:ext uri="{BB962C8B-B14F-4D97-AF65-F5344CB8AC3E}">
        <p14:creationId xmlns:p14="http://schemas.microsoft.com/office/powerpoint/2010/main" val="167002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MLS is a method for reconstructing continuous functions from a set of unorganized point samples via the calculation of a weighted least squares measure biased towards the region around the point at which the reconstructed value is requested</a:t>
            </a:r>
          </a:p>
          <a:p>
            <a:r>
              <a:rPr lang="zh-TW" altLang="en-US" dirty="0"/>
              <a:t>移動式最小平方法</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60</a:t>
            </a:fld>
            <a:endParaRPr lang="zh-TW" altLang="en-US"/>
          </a:p>
        </p:txBody>
      </p:sp>
    </p:spTree>
    <p:extLst>
      <p:ext uri="{BB962C8B-B14F-4D97-AF65-F5344CB8AC3E}">
        <p14:creationId xmlns:p14="http://schemas.microsoft.com/office/powerpoint/2010/main" val="3916896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體積的表示法</a:t>
            </a:r>
            <a:endParaRPr lang="en-US" altLang="zh-TW" dirty="0"/>
          </a:p>
          <a:p>
            <a:r>
              <a:rPr lang="en-US" altLang="zh-TW" dirty="0"/>
              <a:t>Implicit </a:t>
            </a:r>
            <a:r>
              <a:rPr lang="zh-TW" altLang="en-US" dirty="0"/>
              <a:t>絕對的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61</a:t>
            </a:fld>
            <a:endParaRPr lang="zh-TW" altLang="en-US"/>
          </a:p>
        </p:txBody>
      </p:sp>
    </p:spTree>
    <p:extLst>
      <p:ext uri="{BB962C8B-B14F-4D97-AF65-F5344CB8AC3E}">
        <p14:creationId xmlns:p14="http://schemas.microsoft.com/office/powerpoint/2010/main" val="1840987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超二次曲面體 </a:t>
            </a:r>
            <a:r>
              <a:rPr lang="en-US" altLang="zh-TW" dirty="0" err="1"/>
              <a:t>superquadrics</a:t>
            </a:r>
            <a:endParaRPr lang="en-US" altLang="zh-TW" dirty="0"/>
          </a:p>
          <a:p>
            <a:r>
              <a:rPr lang="zh-TW" altLang="en-US" dirty="0"/>
              <a:t>是一類幾何體，其表面方程由橢球體或其他二次曲面體方程演化而來。將橢球體表面方程中的指數由</a:t>
            </a:r>
            <a:r>
              <a:rPr lang="en-US" altLang="zh-TW" dirty="0"/>
              <a:t>2</a:t>
            </a:r>
            <a:r>
              <a:rPr lang="zh-TW" altLang="en-US" dirty="0"/>
              <a:t>更改為其他任意正實數，即得到超二次曲面體</a:t>
            </a:r>
            <a:endParaRPr lang="en-US" altLang="zh-TW" dirty="0"/>
          </a:p>
          <a:p>
            <a:r>
              <a:rPr lang="zh-TW" altLang="en-US" sz="1200" b="0" i="0" kern="1200" dirty="0">
                <a:solidFill>
                  <a:schemeClr val="tx1"/>
                </a:solidFill>
                <a:effectLst/>
                <a:latin typeface="+mn-lt"/>
                <a:ea typeface="+mn-ea"/>
                <a:cs typeface="+mn-cs"/>
              </a:rPr>
              <a:t>可以表達圓角或近似方角的立方體、八面體、圓柱等諸多形狀，是一種很好的計算機三維圖形模型</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Extent </a:t>
            </a:r>
            <a:r>
              <a:rPr lang="zh-TW" altLang="en-US" sz="1200" b="0" i="0" kern="1200" dirty="0">
                <a:solidFill>
                  <a:schemeClr val="tx1"/>
                </a:solidFill>
                <a:effectLst/>
                <a:latin typeface="+mn-lt"/>
                <a:ea typeface="+mn-ea"/>
                <a:cs typeface="+mn-cs"/>
              </a:rPr>
              <a:t>長度</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63</a:t>
            </a:fld>
            <a:endParaRPr lang="zh-TW" altLang="en-US"/>
          </a:p>
        </p:txBody>
      </p:sp>
    </p:spTree>
    <p:extLst>
      <p:ext uri="{BB962C8B-B14F-4D97-AF65-F5344CB8AC3E}">
        <p14:creationId xmlns:p14="http://schemas.microsoft.com/office/powerpoint/2010/main" val="205060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Conics</a:t>
            </a:r>
            <a:r>
              <a:rPr lang="zh-TW" altLang="en-US" dirty="0"/>
              <a:t> 圓錐曲線 </a:t>
            </a:r>
            <a:r>
              <a:rPr lang="en-US" altLang="zh-TW" dirty="0"/>
              <a:t>two dimensional curve</a:t>
            </a:r>
          </a:p>
          <a:p>
            <a:r>
              <a:rPr lang="en-US" altLang="zh-TW" dirty="0"/>
              <a:t>Parabola </a:t>
            </a:r>
            <a:r>
              <a:rPr lang="zh-TW" altLang="en-US" dirty="0"/>
              <a:t>拋物線</a:t>
            </a:r>
            <a:endParaRPr lang="en-US" altLang="zh-TW" dirty="0"/>
          </a:p>
          <a:p>
            <a:r>
              <a:rPr lang="en-US" altLang="zh-TW" dirty="0"/>
              <a:t>Hyperbola</a:t>
            </a:r>
            <a:r>
              <a:rPr lang="zh-TW" altLang="en-US" dirty="0"/>
              <a:t> 雙曲線</a:t>
            </a:r>
            <a:endParaRPr lang="en-US" altLang="zh-TW" dirty="0"/>
          </a:p>
          <a:p>
            <a:endParaRPr lang="en-US" altLang="zh-TW" dirty="0"/>
          </a:p>
          <a:p>
            <a:r>
              <a:rPr lang="zh-TW" altLang="en-US" dirty="0"/>
              <a:t>不同切面會有不同圖形</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64</a:t>
            </a:fld>
            <a:endParaRPr lang="zh-TW" altLang="en-US"/>
          </a:p>
        </p:txBody>
      </p:sp>
    </p:spTree>
    <p:extLst>
      <p:ext uri="{BB962C8B-B14F-4D97-AF65-F5344CB8AC3E}">
        <p14:creationId xmlns:p14="http://schemas.microsoft.com/office/powerpoint/2010/main" val="463899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t"/>
            <a:r>
              <a:rPr lang="en-US" altLang="zh-TW" dirty="0"/>
              <a:t>Quadric</a:t>
            </a:r>
            <a:r>
              <a:rPr lang="zh-TW" altLang="en-US" sz="1200" b="0" i="0" kern="1200" dirty="0">
                <a:solidFill>
                  <a:schemeClr val="tx1"/>
                </a:solidFill>
                <a:effectLst/>
                <a:latin typeface="+mn-lt"/>
                <a:ea typeface="+mn-ea"/>
                <a:cs typeface="+mn-cs"/>
              </a:rPr>
              <a:t>二次曲面</a:t>
            </a:r>
          </a:p>
          <a:p>
            <a:r>
              <a:rPr lang="en-US" altLang="zh-TW" dirty="0">
                <a:latin typeface="Arial" panose="020B0604020202020204" pitchFamily="34" charset="0"/>
              </a:rPr>
              <a:t>the three dimensional analogue(</a:t>
            </a:r>
            <a:r>
              <a:rPr lang="zh-TW" altLang="en-US" dirty="0">
                <a:latin typeface="Arial" panose="020B0604020202020204" pitchFamily="34" charset="0"/>
              </a:rPr>
              <a:t>類似</a:t>
            </a:r>
            <a:r>
              <a:rPr lang="en-US" altLang="zh-TW" dirty="0">
                <a:latin typeface="Arial" panose="020B0604020202020204" pitchFamily="34" charset="0"/>
              </a:rPr>
              <a:t>) of the conics</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65</a:t>
            </a:fld>
            <a:endParaRPr lang="zh-TW" altLang="en-US"/>
          </a:p>
        </p:txBody>
      </p:sp>
    </p:spTree>
    <p:extLst>
      <p:ext uri="{BB962C8B-B14F-4D97-AF65-F5344CB8AC3E}">
        <p14:creationId xmlns:p14="http://schemas.microsoft.com/office/powerpoint/2010/main" val="2050504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These are an extension of quadrics, where the power on the coordinate does not have to be 2</a:t>
            </a:r>
          </a:p>
          <a:p>
            <a:r>
              <a:rPr lang="zh-TW" altLang="en-US" dirty="0"/>
              <a:t>各參數不侷限</a:t>
            </a:r>
            <a:r>
              <a:rPr lang="en-US" altLang="zh-TW" dirty="0"/>
              <a:t>2</a:t>
            </a:r>
            <a:r>
              <a:rPr lang="zh-TW" altLang="en-US" dirty="0"/>
              <a:t>次了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66</a:t>
            </a:fld>
            <a:endParaRPr lang="zh-TW" altLang="en-US"/>
          </a:p>
        </p:txBody>
      </p:sp>
    </p:spTree>
    <p:extLst>
      <p:ext uri="{BB962C8B-B14F-4D97-AF65-F5344CB8AC3E}">
        <p14:creationId xmlns:p14="http://schemas.microsoft.com/office/powerpoint/2010/main" val="2141715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Signed distance function </a:t>
            </a:r>
            <a:r>
              <a:rPr lang="zh-TW" altLang="en-US" dirty="0"/>
              <a:t>正負號距離表示法</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67</a:t>
            </a:fld>
            <a:endParaRPr lang="zh-TW" altLang="en-US"/>
          </a:p>
        </p:txBody>
      </p:sp>
    </p:spTree>
    <p:extLst>
      <p:ext uri="{BB962C8B-B14F-4D97-AF65-F5344CB8AC3E}">
        <p14:creationId xmlns:p14="http://schemas.microsoft.com/office/powerpoint/2010/main" val="163244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陰影 跟 立體光學法</a:t>
            </a:r>
          </a:p>
          <a:p>
            <a:endParaRPr lang="zh-TW" altLang="en-US" dirty="0"/>
          </a:p>
          <a:p>
            <a:r>
              <a:rPr lang="en-US" altLang="zh-TW" dirty="0"/>
              <a:t>Surface </a:t>
            </a:r>
            <a:r>
              <a:rPr lang="zh-TW" altLang="en-US" dirty="0"/>
              <a:t>曲面法向量</a:t>
            </a:r>
          </a:p>
          <a:p>
            <a:r>
              <a:rPr lang="en-US" altLang="zh-TW" dirty="0"/>
              <a:t>Incident </a:t>
            </a:r>
            <a:r>
              <a:rPr lang="zh-TW" altLang="en-US" dirty="0"/>
              <a:t>入射光</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a:t>
            </a:fld>
            <a:endParaRPr lang="zh-TW" altLang="en-US"/>
          </a:p>
        </p:txBody>
      </p:sp>
    </p:spTree>
    <p:extLst>
      <p:ext uri="{BB962C8B-B14F-4D97-AF65-F5344CB8AC3E}">
        <p14:creationId xmlns:p14="http://schemas.microsoft.com/office/powerpoint/2010/main" val="788180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Primitive </a:t>
            </a:r>
            <a:r>
              <a:rPr lang="zh-TW" altLang="en-US" dirty="0"/>
              <a:t>原始</a:t>
            </a:r>
            <a:endParaRPr lang="en-US" altLang="zh-TW" dirty="0"/>
          </a:p>
          <a:p>
            <a:r>
              <a:rPr lang="en-US" altLang="zh-TW" dirty="0"/>
              <a:t>Overlaid </a:t>
            </a:r>
            <a:r>
              <a:rPr lang="zh-TW" altLang="en-US" dirty="0"/>
              <a:t>覆蓋</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71</a:t>
            </a:fld>
            <a:endParaRPr lang="zh-TW" altLang="en-US"/>
          </a:p>
        </p:txBody>
      </p:sp>
    </p:spTree>
    <p:extLst>
      <p:ext uri="{BB962C8B-B14F-4D97-AF65-F5344CB8AC3E}">
        <p14:creationId xmlns:p14="http://schemas.microsoft.com/office/powerpoint/2010/main" val="192191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Interior</a:t>
            </a:r>
            <a:r>
              <a:rPr lang="zh-TW" altLang="en-US" dirty="0"/>
              <a:t> 室內</a:t>
            </a:r>
            <a:endParaRPr lang="en-US" altLang="zh-TW" dirty="0"/>
          </a:p>
          <a:p>
            <a:r>
              <a:rPr lang="en-US" altLang="zh-TW" dirty="0"/>
              <a:t>Lumion 9</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72</a:t>
            </a:fld>
            <a:endParaRPr lang="zh-TW" altLang="en-US"/>
          </a:p>
        </p:txBody>
      </p:sp>
    </p:spTree>
    <p:extLst>
      <p:ext uri="{BB962C8B-B14F-4D97-AF65-F5344CB8AC3E}">
        <p14:creationId xmlns:p14="http://schemas.microsoft.com/office/powerpoint/2010/main" val="3072149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Wire-frame </a:t>
            </a:r>
            <a:r>
              <a:rPr lang="zh-TW" altLang="en-US" dirty="0"/>
              <a:t>線框</a:t>
            </a:r>
            <a:endParaRPr lang="en-US" altLang="zh-TW" dirty="0"/>
          </a:p>
          <a:p>
            <a:r>
              <a:rPr lang="en-US" altLang="zh-TW" dirty="0"/>
              <a:t>Superimposed </a:t>
            </a:r>
            <a:r>
              <a:rPr lang="zh-TW" altLang="en-US" dirty="0"/>
              <a:t>疊加</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73</a:t>
            </a:fld>
            <a:endParaRPr lang="zh-TW" altLang="en-US"/>
          </a:p>
        </p:txBody>
      </p:sp>
    </p:spTree>
    <p:extLst>
      <p:ext uri="{BB962C8B-B14F-4D97-AF65-F5344CB8AC3E}">
        <p14:creationId xmlns:p14="http://schemas.microsoft.com/office/powerpoint/2010/main" val="713421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(Toyama 1998; </a:t>
            </a:r>
            <a:r>
              <a:rPr lang="en-US" altLang="zh-TW" dirty="0" err="1"/>
              <a:t>Lepetit</a:t>
            </a:r>
            <a:r>
              <a:rPr lang="en-US" altLang="zh-TW" dirty="0"/>
              <a:t>, </a:t>
            </a:r>
            <a:r>
              <a:rPr lang="en-US" altLang="zh-TW" dirty="0" err="1"/>
              <a:t>Pilet</a:t>
            </a:r>
            <a:r>
              <a:rPr lang="en-US" altLang="zh-TW" dirty="0"/>
              <a:t>, and </a:t>
            </a:r>
            <a:r>
              <a:rPr lang="en-US" altLang="zh-TW" dirty="0" err="1"/>
              <a:t>Fua</a:t>
            </a:r>
            <a:r>
              <a:rPr lang="en-US" altLang="zh-TW" dirty="0"/>
              <a:t> 2004; Matthews, Xiao, and Baker</a:t>
            </a:r>
          </a:p>
          <a:p>
            <a:r>
              <a:rPr lang="en-US" altLang="zh-TW" dirty="0"/>
              <a:t>    2007), as shown in Figures 4.29 and 14.24</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en-US" altLang="zh-TW" dirty="0" err="1"/>
              <a:t>Bregler</a:t>
            </a:r>
            <a:r>
              <a:rPr lang="en-US" altLang="zh-TW" dirty="0"/>
              <a:t>, Covell, and Slaney 1997; Vlasic, Brand, Pfister et al.2005)</a:t>
            </a:r>
          </a:p>
          <a:p>
            <a:endParaRPr lang="en-US" altLang="zh-TW" dirty="0"/>
          </a:p>
          <a:p>
            <a:r>
              <a:rPr lang="en-US" altLang="zh-TW" dirty="0"/>
              <a:t>(</a:t>
            </a:r>
            <a:r>
              <a:rPr lang="en-US" altLang="zh-TW" dirty="0" err="1"/>
              <a:t>Leyvand</a:t>
            </a:r>
            <a:r>
              <a:rPr lang="en-US" altLang="zh-TW" dirty="0"/>
              <a:t>, Cohen-Or, </a:t>
            </a:r>
            <a:r>
              <a:rPr lang="en-US" altLang="zh-TW" dirty="0" err="1"/>
              <a:t>Dror</a:t>
            </a:r>
            <a:r>
              <a:rPr lang="en-US" altLang="zh-TW" dirty="0"/>
              <a:t> et al. 2008)</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t>(Gross, Sweeney, De la Torre et al. 2008)</a:t>
            </a:r>
            <a:r>
              <a:rPr lang="zh-TW" altLang="en-US" sz="1200" b="0" dirty="0"/>
              <a:t> 去識別化</a:t>
            </a:r>
            <a:endParaRPr lang="en-US" altLang="zh-TW" sz="1200" b="0" dirty="0"/>
          </a:p>
          <a:p>
            <a:endParaRPr lang="en-US" altLang="zh-TW" dirty="0"/>
          </a:p>
          <a:p>
            <a:r>
              <a:rPr lang="en-US" altLang="zh-TW" sz="1200" b="0" dirty="0"/>
              <a:t>(</a:t>
            </a:r>
            <a:r>
              <a:rPr lang="en-US" altLang="zh-TW" sz="1200" b="0" dirty="0" err="1"/>
              <a:t>Bitouk,Kumar</a:t>
            </a:r>
            <a:r>
              <a:rPr lang="en-US" altLang="zh-TW" sz="1200" b="0" dirty="0"/>
              <a:t>, Dhillon et al. 2008)</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76</a:t>
            </a:fld>
            <a:endParaRPr lang="zh-TW" altLang="en-US"/>
          </a:p>
        </p:txBody>
      </p:sp>
    </p:spTree>
    <p:extLst>
      <p:ext uri="{BB962C8B-B14F-4D97-AF65-F5344CB8AC3E}">
        <p14:creationId xmlns:p14="http://schemas.microsoft.com/office/powerpoint/2010/main" val="3240731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Caricature </a:t>
            </a:r>
            <a:r>
              <a:rPr lang="zh-TW" altLang="en-US" dirty="0"/>
              <a:t>諷刺</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78</a:t>
            </a:fld>
            <a:endParaRPr lang="zh-TW" altLang="en-US"/>
          </a:p>
        </p:txBody>
      </p:sp>
    </p:spTree>
    <p:extLst>
      <p:ext uri="{BB962C8B-B14F-4D97-AF65-F5344CB8AC3E}">
        <p14:creationId xmlns:p14="http://schemas.microsoft.com/office/powerpoint/2010/main" val="3406223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Morphable </a:t>
            </a:r>
            <a:r>
              <a:rPr lang="zh-TW" altLang="en-US" dirty="0"/>
              <a:t>型變</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79</a:t>
            </a:fld>
            <a:endParaRPr lang="zh-TW" altLang="en-US"/>
          </a:p>
        </p:txBody>
      </p:sp>
    </p:spTree>
    <p:extLst>
      <p:ext uri="{BB962C8B-B14F-4D97-AF65-F5344CB8AC3E}">
        <p14:creationId xmlns:p14="http://schemas.microsoft.com/office/powerpoint/2010/main" val="3521179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Silhouettes</a:t>
            </a:r>
            <a:r>
              <a:rPr lang="zh-TW" altLang="en-US" dirty="0"/>
              <a:t> 剪影</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85</a:t>
            </a:fld>
            <a:endParaRPr lang="zh-TW" altLang="en-US"/>
          </a:p>
        </p:txBody>
      </p:sp>
    </p:spTree>
    <p:extLst>
      <p:ext uri="{BB962C8B-B14F-4D97-AF65-F5344CB8AC3E}">
        <p14:creationId xmlns:p14="http://schemas.microsoft.com/office/powerpoint/2010/main" val="2841787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行人偵測。早期做法是 </a:t>
            </a:r>
            <a:r>
              <a:rPr lang="en-US" altLang="zh-TW" dirty="0"/>
              <a:t>image feature description </a:t>
            </a:r>
            <a:r>
              <a:rPr lang="zh-TW" altLang="en-US" dirty="0"/>
              <a:t>。近期做法是 </a:t>
            </a:r>
            <a:r>
              <a:rPr lang="en-US" altLang="zh-TW" dirty="0"/>
              <a:t>neural network </a:t>
            </a:r>
          </a:p>
          <a:p>
            <a:r>
              <a:rPr lang="en-US" altLang="zh-TW" dirty="0"/>
              <a:t>treated in more depth in Section 14.1.2.</a:t>
            </a:r>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86</a:t>
            </a:fld>
            <a:endParaRPr lang="zh-TW" altLang="en-US"/>
          </a:p>
        </p:txBody>
      </p:sp>
    </p:spTree>
    <p:extLst>
      <p:ext uri="{BB962C8B-B14F-4D97-AF65-F5344CB8AC3E}">
        <p14:creationId xmlns:p14="http://schemas.microsoft.com/office/powerpoint/2010/main" val="328771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Limb </a:t>
            </a:r>
            <a:r>
              <a:rPr lang="zh-TW" altLang="en-US" dirty="0"/>
              <a:t>肢</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87</a:t>
            </a:fld>
            <a:endParaRPr lang="zh-TW" altLang="en-US"/>
          </a:p>
        </p:txBody>
      </p:sp>
    </p:spTree>
    <p:extLst>
      <p:ext uri="{BB962C8B-B14F-4D97-AF65-F5344CB8AC3E}">
        <p14:creationId xmlns:p14="http://schemas.microsoft.com/office/powerpoint/2010/main" val="3114842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Sophisticated </a:t>
            </a:r>
            <a:r>
              <a:rPr lang="zh-TW" altLang="en-US" dirty="0"/>
              <a:t>老練的</a:t>
            </a:r>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89</a:t>
            </a:fld>
            <a:endParaRPr lang="zh-TW" altLang="en-US"/>
          </a:p>
        </p:txBody>
      </p:sp>
    </p:spTree>
    <p:extLst>
      <p:ext uri="{BB962C8B-B14F-4D97-AF65-F5344CB8AC3E}">
        <p14:creationId xmlns:p14="http://schemas.microsoft.com/office/powerpoint/2010/main" val="83819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雙向反射分布函數是一個定義光線在不透明表反射的四次元函數</a:t>
            </a:r>
          </a:p>
          <a:p>
            <a:r>
              <a:rPr lang="zh-TW" altLang="en-US" dirty="0"/>
              <a:t>這裡 是指光線反射的方向 跟 光線的反方向</a:t>
            </a:r>
          </a:p>
          <a:p>
            <a:r>
              <a:rPr lang="zh-TW" altLang="en-US" dirty="0"/>
              <a:t>可透過 方向角跟天頂角參數化</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9</a:t>
            </a:fld>
            <a:endParaRPr lang="zh-TW" altLang="en-US"/>
          </a:p>
        </p:txBody>
      </p:sp>
    </p:spTree>
    <p:extLst>
      <p:ext uri="{BB962C8B-B14F-4D97-AF65-F5344CB8AC3E}">
        <p14:creationId xmlns:p14="http://schemas.microsoft.com/office/powerpoint/2010/main" val="278352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雙向反射分佈函數</a:t>
            </a:r>
            <a:r>
              <a:rPr lang="en-US" altLang="zh-TW" dirty="0"/>
              <a:t>(bidirectional reflectance distribution function </a:t>
            </a:r>
            <a:r>
              <a:rPr lang="zh-TW" altLang="en-US" dirty="0"/>
              <a:t>、</a:t>
            </a:r>
            <a:r>
              <a:rPr lang="en-US" altLang="zh-TW" dirty="0"/>
              <a:t>BRDF) </a:t>
            </a:r>
          </a:p>
          <a:p>
            <a:r>
              <a:rPr lang="en-US" altLang="zh-TW" dirty="0"/>
              <a:t>1. To build up their models, they first associate a </a:t>
            </a:r>
            <a:r>
              <a:rPr lang="en-US" altLang="zh-TW" dirty="0" err="1"/>
              <a:t>lumitexels</a:t>
            </a:r>
            <a:r>
              <a:rPr lang="en-US" altLang="zh-TW" dirty="0"/>
              <a:t>, which</a:t>
            </a:r>
          </a:p>
          <a:p>
            <a:r>
              <a:rPr lang="en-US" altLang="zh-TW" dirty="0"/>
              <a:t>contains a 3D position, a surface normal, and a set of sparse radiance samples, with each</a:t>
            </a:r>
          </a:p>
          <a:p>
            <a:r>
              <a:rPr lang="en-US" altLang="zh-TW" dirty="0"/>
              <a:t>surface point.</a:t>
            </a:r>
          </a:p>
          <a:p>
            <a:r>
              <a:rPr lang="en-US" altLang="zh-TW" dirty="0"/>
              <a:t>2. They cluster such </a:t>
            </a:r>
            <a:r>
              <a:rPr lang="en-US" altLang="zh-TW" dirty="0" err="1"/>
              <a:t>lumitexels</a:t>
            </a:r>
            <a:r>
              <a:rPr lang="en-US" altLang="zh-TW" dirty="0"/>
              <a:t> into materials that share common properties,</a:t>
            </a:r>
          </a:p>
          <a:p>
            <a:r>
              <a:rPr lang="en-US" altLang="zh-TW" dirty="0"/>
              <a:t>using a </a:t>
            </a:r>
            <a:r>
              <a:rPr lang="en-US" altLang="zh-TW" dirty="0" err="1"/>
              <a:t>Lafortune</a:t>
            </a:r>
            <a:r>
              <a:rPr lang="en-US" altLang="zh-TW" dirty="0"/>
              <a:t> reflectance model (</a:t>
            </a:r>
            <a:r>
              <a:rPr lang="en-US" altLang="zh-TW" dirty="0" err="1"/>
              <a:t>Lafortune</a:t>
            </a:r>
            <a:r>
              <a:rPr lang="en-US" altLang="zh-TW" dirty="0"/>
              <a:t>, Foo, Torrance et al. 1997) and a divisive</a:t>
            </a:r>
          </a:p>
          <a:p>
            <a:r>
              <a:rPr lang="en-US" altLang="zh-TW" dirty="0"/>
              <a:t>clustering approach (Figure 12.23a).</a:t>
            </a:r>
          </a:p>
          <a:p>
            <a:r>
              <a:rPr lang="en-US" altLang="zh-TW" dirty="0"/>
              <a:t>3.Finally, in order to model detailed spatially varying</a:t>
            </a:r>
          </a:p>
          <a:p>
            <a:r>
              <a:rPr lang="en-US" altLang="zh-TW" dirty="0"/>
              <a:t>appearance, each </a:t>
            </a:r>
            <a:r>
              <a:rPr lang="en-US" altLang="zh-TW" dirty="0" err="1"/>
              <a:t>lumitexel</a:t>
            </a:r>
            <a:r>
              <a:rPr lang="en-US" altLang="zh-TW" dirty="0"/>
              <a:t> (surface point) is projected onto the basis of clustered appearance</a:t>
            </a:r>
          </a:p>
          <a:p>
            <a:r>
              <a:rPr lang="en-US" altLang="zh-TW" dirty="0"/>
              <a:t>models (Figure 12.23b).</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97</a:t>
            </a:fld>
            <a:endParaRPr lang="zh-TW" altLang="en-US"/>
          </a:p>
        </p:txBody>
      </p:sp>
    </p:spTree>
    <p:extLst>
      <p:ext uri="{BB962C8B-B14F-4D97-AF65-F5344CB8AC3E}">
        <p14:creationId xmlns:p14="http://schemas.microsoft.com/office/powerpoint/2010/main" val="3117155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panose="020B0604020202020204" pitchFamily="34" charset="0"/>
              </a:rPr>
              <a:t>Albedos </a:t>
            </a:r>
            <a:r>
              <a:rPr lang="zh-TW" altLang="en-US" dirty="0">
                <a:latin typeface="Arial" panose="020B0604020202020204" pitchFamily="34" charset="0"/>
              </a:rPr>
              <a:t>反照率  漫反射或是表面反射的能力</a:t>
            </a:r>
            <a:endParaRPr lang="en-US" altLang="zh-TW" dirty="0">
              <a:latin typeface="Arial" panose="020B0604020202020204" pitchFamily="34" charset="0"/>
            </a:endParaRPr>
          </a:p>
          <a:p>
            <a:r>
              <a:rPr lang="en-US" altLang="zh-TW" dirty="0">
                <a:latin typeface="Arial" panose="020B0604020202020204" pitchFamily="34" charset="0"/>
              </a:rPr>
              <a:t>calibrate</a:t>
            </a:r>
            <a:r>
              <a:rPr lang="zh-TW" altLang="en-US" dirty="0">
                <a:latin typeface="Arial" panose="020B0604020202020204" pitchFamily="34" charset="0"/>
              </a:rPr>
              <a:t> 測量</a:t>
            </a:r>
            <a:endParaRPr lang="en-US" altLang="zh-TW" dirty="0">
              <a:latin typeface="Arial" panose="020B0604020202020204" pitchFamily="34" charset="0"/>
            </a:endParaRPr>
          </a:p>
          <a:p>
            <a:endParaRPr lang="en-US" altLang="zh-TW" dirty="0">
              <a:latin typeface="Arial" panose="020B0604020202020204" pitchFamily="34" charset="0"/>
            </a:endParaRPr>
          </a:p>
          <a:p>
            <a:r>
              <a:rPr lang="en-US" altLang="zh-TW" sz="1200" dirty="0"/>
              <a:t>irradiance equation</a:t>
            </a:r>
            <a:r>
              <a:rPr lang="zh-TW" altLang="en-US" sz="1200" dirty="0"/>
              <a:t> 輻照度 落光</a:t>
            </a:r>
            <a:endParaRPr lang="en-US" altLang="zh-TW" sz="1200" dirty="0"/>
          </a:p>
          <a:p>
            <a:r>
              <a:rPr kumimoji="1" lang="zh-TW" altLang="en-US" sz="1200" b="0" i="0" kern="1200" dirty="0">
                <a:solidFill>
                  <a:schemeClr val="tx1"/>
                </a:solidFill>
                <a:effectLst/>
                <a:latin typeface="Arial" charset="0"/>
                <a:ea typeface="+mn-ea"/>
                <a:cs typeface="+mn-cs"/>
              </a:rPr>
              <a:t>「直接輻照度」與「漫輻照度」的代數和</a:t>
            </a:r>
            <a:endParaRPr kumimoji="1" lang="en-US" altLang="zh-TW" sz="1200" b="0" i="0" kern="1200" dirty="0">
              <a:solidFill>
                <a:schemeClr val="tx1"/>
              </a:solidFill>
              <a:effectLst/>
              <a:latin typeface="Arial" charset="0"/>
              <a:ea typeface="+mn-ea"/>
              <a:cs typeface="+mn-cs"/>
            </a:endParaRPr>
          </a:p>
          <a:p>
            <a:r>
              <a:rPr kumimoji="1" lang="zh-TW" altLang="en-US" sz="1200" b="0" i="0" kern="1200" dirty="0">
                <a:solidFill>
                  <a:schemeClr val="tx1"/>
                </a:solidFill>
                <a:effectLst/>
                <a:latin typeface="Arial" charset="0"/>
                <a:ea typeface="+mn-ea"/>
                <a:cs typeface="+mn-cs"/>
              </a:rPr>
              <a:t>傾斜平面，還必需添加「反射輻照度」，即從地面反射出的輻照</a:t>
            </a:r>
            <a:endParaRPr lang="zh-TW" altLang="en-US"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10</a:t>
            </a:fld>
            <a:endParaRPr lang="zh-TW" altLang="en-US"/>
          </a:p>
        </p:txBody>
      </p:sp>
    </p:spTree>
    <p:extLst>
      <p:ext uri="{BB962C8B-B14F-4D97-AF65-F5344CB8AC3E}">
        <p14:creationId xmlns:p14="http://schemas.microsoft.com/office/powerpoint/2010/main" val="277391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11</a:t>
            </a:fld>
            <a:endParaRPr lang="zh-TW" altLang="en-US"/>
          </a:p>
        </p:txBody>
      </p:sp>
    </p:spTree>
    <p:extLst>
      <p:ext uri="{BB962C8B-B14F-4D97-AF65-F5344CB8AC3E}">
        <p14:creationId xmlns:p14="http://schemas.microsoft.com/office/powerpoint/2010/main" val="282299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朗伯表面具有以下兩種性質。第一、不論表面被光如何照射，在所有的觀測方向上都是呈現相</a:t>
            </a:r>
          </a:p>
          <a:p>
            <a:r>
              <a:rPr lang="zh-TW" altLang="en-US" dirty="0"/>
              <a:t>同輝度，即輝度是與方向無關的常數。第㆓、如果所有入射光都被反射，無任何吸收，則又稱為完</a:t>
            </a:r>
          </a:p>
          <a:p>
            <a:r>
              <a:rPr lang="zh-TW" altLang="en-US" dirty="0"/>
              <a:t>美反射漫射體</a:t>
            </a:r>
            <a:r>
              <a:rPr lang="en-US" altLang="zh-TW" dirty="0"/>
              <a:t>(perfect reflecting diffuser)</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12</a:t>
            </a:fld>
            <a:endParaRPr lang="zh-TW" altLang="en-US"/>
          </a:p>
        </p:txBody>
      </p:sp>
    </p:spTree>
    <p:extLst>
      <p:ext uri="{BB962C8B-B14F-4D97-AF65-F5344CB8AC3E}">
        <p14:creationId xmlns:p14="http://schemas.microsoft.com/office/powerpoint/2010/main" val="363598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en-US" altLang="zh-TW" dirty="0">
                <a:latin typeface="Arial" panose="020B0604020202020204" pitchFamily="34" charset="0"/>
              </a:rPr>
              <a:t>Unfortunately, unless additional constraints are imposed, there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latin typeface="Arial" panose="020B0604020202020204" pitchFamily="34" charset="0"/>
              </a:rPr>
              <a:t>are more unknowns per pixel (p; q) than there are measurements (I)</a:t>
            </a:r>
            <a:r>
              <a:rPr lang="zh-TW" altLang="en-US" dirty="0">
                <a:latin typeface="Arial" panose="020B0604020202020204" pitchFamily="34" charset="0"/>
              </a:rPr>
              <a:t> 第三章</a:t>
            </a:r>
            <a:endParaRPr lang="en-US" altLang="zh-TW" dirty="0">
              <a:latin typeface="Arial" panose="020B0604020202020204" pitchFamily="34" charset="0"/>
            </a:endParaRPr>
          </a:p>
          <a:p>
            <a:pPr eaLnBrk="1" hangingPunct="1"/>
            <a:endParaRPr lang="en-US" altLang="zh-TW" dirty="0">
              <a:latin typeface="Arial" panose="020B0604020202020204" pitchFamily="34" charset="0"/>
            </a:endParaRPr>
          </a:p>
          <a:p>
            <a:r>
              <a:rPr kumimoji="1" lang="en-US" altLang="zh-TW" sz="1200" b="0" i="0" u="none" strike="noStrike" kern="1200" baseline="0" dirty="0">
                <a:solidFill>
                  <a:schemeClr val="tx1"/>
                </a:solidFill>
                <a:latin typeface="Arial" charset="0"/>
                <a:ea typeface="+mn-ea"/>
                <a:cs typeface="+mn-cs"/>
              </a:rPr>
              <a:t>for a valid depth map z(x; y) with (p; q) = (</a:t>
            </a:r>
            <a:r>
              <a:rPr kumimoji="1" lang="en-US" altLang="zh-TW" sz="1200" b="0" i="0" u="none" strike="noStrike" kern="1200" baseline="0" dirty="0" err="1">
                <a:solidFill>
                  <a:schemeClr val="tx1"/>
                </a:solidFill>
                <a:latin typeface="Arial" charset="0"/>
                <a:ea typeface="+mn-ea"/>
                <a:cs typeface="+mn-cs"/>
              </a:rPr>
              <a:t>zx</a:t>
            </a:r>
            <a:r>
              <a:rPr kumimoji="1" lang="en-US" altLang="zh-TW" sz="1200" b="0" i="0" u="none" strike="noStrike" kern="1200" baseline="0" dirty="0">
                <a:solidFill>
                  <a:schemeClr val="tx1"/>
                </a:solidFill>
                <a:latin typeface="Arial" charset="0"/>
                <a:ea typeface="+mn-ea"/>
                <a:cs typeface="+mn-cs"/>
              </a:rPr>
              <a:t>; </a:t>
            </a:r>
            <a:r>
              <a:rPr kumimoji="1" lang="en-US" altLang="zh-TW" sz="1200" b="0" i="0" u="none" strike="noStrike" kern="1200" baseline="0" dirty="0" err="1">
                <a:solidFill>
                  <a:schemeClr val="tx1"/>
                </a:solidFill>
                <a:latin typeface="Arial" charset="0"/>
                <a:ea typeface="+mn-ea"/>
                <a:cs typeface="+mn-cs"/>
              </a:rPr>
              <a:t>zy</a:t>
            </a:r>
            <a:r>
              <a:rPr kumimoji="1" lang="en-US" altLang="zh-TW" sz="1200" b="0" i="0" u="none" strike="noStrike" kern="1200" baseline="0" dirty="0">
                <a:solidFill>
                  <a:schemeClr val="tx1"/>
                </a:solidFill>
                <a:latin typeface="Arial" charset="0"/>
                <a:ea typeface="+mn-ea"/>
                <a:cs typeface="+mn-cs"/>
              </a:rPr>
              <a:t>), we have</a:t>
            </a:r>
            <a:r>
              <a:rPr kumimoji="1" lang="zh-TW" altLang="en-US" sz="1200" b="0" i="0" u="none" strike="noStrike" kern="1200" baseline="0" dirty="0">
                <a:solidFill>
                  <a:schemeClr val="tx1"/>
                </a:solidFill>
                <a:latin typeface="Arial" charset="0"/>
                <a:ea typeface="+mn-ea"/>
                <a:cs typeface="+mn-cs"/>
              </a:rPr>
              <a:t> </a:t>
            </a:r>
            <a:r>
              <a:rPr kumimoji="1" lang="en-US" altLang="zh-TW" sz="1200" b="0" i="0" u="none" strike="noStrike" kern="1200" baseline="0" dirty="0" err="1">
                <a:solidFill>
                  <a:schemeClr val="tx1"/>
                </a:solidFill>
                <a:latin typeface="Arial" charset="0"/>
                <a:ea typeface="+mn-ea"/>
                <a:cs typeface="+mn-cs"/>
              </a:rPr>
              <a:t>py</a:t>
            </a:r>
            <a:r>
              <a:rPr kumimoji="1" lang="en-US" altLang="zh-TW" sz="1200" b="0" i="0" u="none" strike="noStrike" kern="1200" baseline="0" dirty="0">
                <a:solidFill>
                  <a:schemeClr val="tx1"/>
                </a:solidFill>
                <a:latin typeface="Arial" charset="0"/>
                <a:ea typeface="+mn-ea"/>
                <a:cs typeface="+mn-cs"/>
              </a:rPr>
              <a:t> = </a:t>
            </a:r>
            <a:r>
              <a:rPr kumimoji="1" lang="en-US" altLang="zh-TW" sz="1200" b="0" i="0" u="none" strike="noStrike" kern="1200" baseline="0" dirty="0" err="1">
                <a:solidFill>
                  <a:schemeClr val="tx1"/>
                </a:solidFill>
                <a:latin typeface="Arial" charset="0"/>
                <a:ea typeface="+mn-ea"/>
                <a:cs typeface="+mn-cs"/>
              </a:rPr>
              <a:t>zxy</a:t>
            </a:r>
            <a:r>
              <a:rPr kumimoji="1" lang="en-US" altLang="zh-TW" sz="1200" b="0" i="0" u="none" strike="noStrike" kern="1200" baseline="0" dirty="0">
                <a:solidFill>
                  <a:schemeClr val="tx1"/>
                </a:solidFill>
                <a:latin typeface="Arial" charset="0"/>
                <a:ea typeface="+mn-ea"/>
                <a:cs typeface="+mn-cs"/>
              </a:rPr>
              <a:t> = </a:t>
            </a:r>
            <a:r>
              <a:rPr kumimoji="1" lang="en-US" altLang="zh-TW" sz="1200" b="0" i="0" u="none" strike="noStrike" kern="1200" baseline="0" dirty="0" err="1">
                <a:solidFill>
                  <a:schemeClr val="tx1"/>
                </a:solidFill>
                <a:latin typeface="Arial" charset="0"/>
                <a:ea typeface="+mn-ea"/>
                <a:cs typeface="+mn-cs"/>
              </a:rPr>
              <a:t>zyx</a:t>
            </a:r>
            <a:r>
              <a:rPr kumimoji="1" lang="en-US" altLang="zh-TW" sz="1200" b="0" i="0" u="none" strike="noStrike" kern="1200" baseline="0" dirty="0">
                <a:solidFill>
                  <a:schemeClr val="tx1"/>
                </a:solidFill>
                <a:latin typeface="Arial" charset="0"/>
                <a:ea typeface="+mn-ea"/>
                <a:cs typeface="+mn-cs"/>
              </a:rPr>
              <a:t> = </a:t>
            </a:r>
            <a:r>
              <a:rPr kumimoji="1" lang="en-US" altLang="zh-TW" sz="1200" b="0" i="0" u="none" strike="noStrike" kern="1200" baseline="0" dirty="0" err="1">
                <a:solidFill>
                  <a:schemeClr val="tx1"/>
                </a:solidFill>
                <a:latin typeface="Arial" charset="0"/>
                <a:ea typeface="+mn-ea"/>
                <a:cs typeface="+mn-cs"/>
              </a:rPr>
              <a:t>qx</a:t>
            </a:r>
            <a:endParaRPr lang="en-US" altLang="zh-TW" dirty="0">
              <a:latin typeface="Arial" panose="020B0604020202020204" pitchFamily="34" charset="0"/>
            </a:endParaRPr>
          </a:p>
          <a:p>
            <a:pPr eaLnBrk="1" hangingPunct="1"/>
            <a:endParaRPr lang="en-US" altLang="zh-TW" dirty="0">
              <a:latin typeface="Arial" panose="020B0604020202020204" pitchFamily="34" charset="0"/>
            </a:endParaRPr>
          </a:p>
          <a:p>
            <a:pPr eaLnBrk="1" hangingPunct="1"/>
            <a:r>
              <a:rPr kumimoji="1" lang="en-US" altLang="zh-TW" sz="1200" b="0" i="0" kern="1200" dirty="0">
                <a:solidFill>
                  <a:schemeClr val="tx1"/>
                </a:solidFill>
                <a:effectLst/>
                <a:latin typeface="Arial" charset="0"/>
                <a:ea typeface="+mn-ea"/>
                <a:cs typeface="+mn-cs"/>
              </a:rPr>
              <a:t>an assumption that pixel values will change slowly as you move in any direction, and they‘ll likely be close in value to their neighbors</a:t>
            </a:r>
            <a:r>
              <a:rPr kumimoji="1" lang="zh-TW" altLang="en-US" sz="1200" b="0" i="0" kern="1200" dirty="0">
                <a:solidFill>
                  <a:schemeClr val="tx1"/>
                </a:solidFill>
                <a:effectLst/>
                <a:latin typeface="Arial" charset="0"/>
                <a:ea typeface="+mn-ea"/>
                <a:cs typeface="+mn-cs"/>
              </a:rPr>
              <a:t> 平滑約束</a:t>
            </a:r>
            <a:endParaRPr lang="en-US" altLang="zh-TW"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EA85A79-F49A-4642-A7F0-B8184226F445}" type="slidenum">
              <a:rPr lang="zh-TW" altLang="en-US" smtClean="0"/>
              <a:t>14</a:t>
            </a:fld>
            <a:endParaRPr lang="zh-TW" altLang="en-US"/>
          </a:p>
        </p:txBody>
      </p:sp>
    </p:spTree>
    <p:extLst>
      <p:ext uri="{BB962C8B-B14F-4D97-AF65-F5344CB8AC3E}">
        <p14:creationId xmlns:p14="http://schemas.microsoft.com/office/powerpoint/2010/main" val="4120182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44" descr="kilochart_900_">
            <a:extLst>
              <a:ext uri="{FF2B5EF4-FFF2-40B4-BE49-F238E27FC236}">
                <a16:creationId xmlns:a16="http://schemas.microsoft.com/office/drawing/2014/main" id="{EE60F1DF-034C-4D51-A091-FA8BFB67F8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3165" y="549275"/>
            <a:ext cx="162083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3" descr="bar2_">
            <a:extLst>
              <a:ext uri="{FF2B5EF4-FFF2-40B4-BE49-F238E27FC236}">
                <a16:creationId xmlns:a16="http://schemas.microsoft.com/office/drawing/2014/main" id="{8F9DC5B4-B0A2-40AC-8D5F-6411B180DA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708275"/>
            <a:ext cx="9144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ctrTitle"/>
          </p:nvPr>
        </p:nvSpPr>
        <p:spPr>
          <a:xfrm>
            <a:off x="827088" y="620713"/>
            <a:ext cx="6781800" cy="2133600"/>
          </a:xfrm>
        </p:spPr>
        <p:txBody>
          <a:bodyPr/>
          <a:lstStyle>
            <a:lvl1pPr algn="ctr">
              <a:defRPr sz="4800">
                <a:latin typeface="Comic Sans MS" pitchFamily="66" charset="0"/>
              </a:defRPr>
            </a:lvl1pPr>
          </a:lstStyle>
          <a:p>
            <a:r>
              <a:rPr lang="zh-TW" altLang="en-US"/>
              <a:t>按一下以編輯母片標題樣式</a:t>
            </a:r>
          </a:p>
        </p:txBody>
      </p:sp>
      <p:sp>
        <p:nvSpPr>
          <p:cNvPr id="11268" name="Rectangle 4"/>
          <p:cNvSpPr>
            <a:spLocks noGrp="1" noChangeArrowheads="1"/>
          </p:cNvSpPr>
          <p:nvPr>
            <p:ph type="subTitle" idx="1"/>
          </p:nvPr>
        </p:nvSpPr>
        <p:spPr>
          <a:xfrm>
            <a:off x="849313" y="3049588"/>
            <a:ext cx="6248400" cy="2362200"/>
          </a:xfrm>
        </p:spPr>
        <p:txBody>
          <a:bodyPr/>
          <a:lstStyle>
            <a:lvl1pPr marL="0" indent="0" algn="ctr">
              <a:buFont typeface="Wingdings" pitchFamily="2" charset="2"/>
              <a:buNone/>
              <a:defRPr sz="3200">
                <a:solidFill>
                  <a:srgbClr val="336600"/>
                </a:solidFill>
                <a:latin typeface="Comic Sans MS" pitchFamily="66" charset="0"/>
              </a:defRPr>
            </a:lvl1pPr>
          </a:lstStyle>
          <a:p>
            <a:r>
              <a:rPr lang="zh-TW" altLang="en-US"/>
              <a:t>按一下以編輯母片副標題樣式</a:t>
            </a:r>
          </a:p>
        </p:txBody>
      </p:sp>
      <p:sp>
        <p:nvSpPr>
          <p:cNvPr id="6" name="Rectangle 6">
            <a:extLst>
              <a:ext uri="{FF2B5EF4-FFF2-40B4-BE49-F238E27FC236}">
                <a16:creationId xmlns:a16="http://schemas.microsoft.com/office/drawing/2014/main" id="{E97823DF-A590-4F1A-A009-2268110F2D7A}"/>
              </a:ext>
            </a:extLst>
          </p:cNvPr>
          <p:cNvSpPr>
            <a:spLocks noGrp="1" noChangeArrowheads="1"/>
          </p:cNvSpPr>
          <p:nvPr>
            <p:ph type="ftr" sz="quarter" idx="10"/>
          </p:nvPr>
        </p:nvSpPr>
        <p:spPr>
          <a:xfrm>
            <a:off x="2124075" y="6165850"/>
            <a:ext cx="4679950" cy="692150"/>
          </a:xfrm>
        </p:spPr>
        <p:txBody>
          <a:bodyPr/>
          <a:lstStyle>
            <a:lvl1pPr>
              <a:defRPr b="1" i="1">
                <a:effectLst/>
                <a:latin typeface="Times New Roman" pitchFamily="18" charset="0"/>
              </a:defRPr>
            </a:lvl1pPr>
          </a:lstStyle>
          <a:p>
            <a:pPr>
              <a:defRPr/>
            </a:pPr>
            <a:r>
              <a:rPr lang="en-US" altLang="zh-TW"/>
              <a:t>Digital Camera and Computer Vision Laboratory</a:t>
            </a:r>
          </a:p>
          <a:p>
            <a:pPr>
              <a:defRPr/>
            </a:pPr>
            <a:r>
              <a:rPr lang="en-US" altLang="zh-TW"/>
              <a:t>Department of Computer Science and Information Engineering</a:t>
            </a:r>
          </a:p>
          <a:p>
            <a:pPr>
              <a:defRPr/>
            </a:pPr>
            <a:r>
              <a:rPr lang="en-US" altLang="zh-TW"/>
              <a:t>National Taiwan University, Taipei, Taiwan, R.O.C.</a:t>
            </a:r>
          </a:p>
        </p:txBody>
      </p:sp>
    </p:spTree>
    <p:extLst>
      <p:ext uri="{BB962C8B-B14F-4D97-AF65-F5344CB8AC3E}">
        <p14:creationId xmlns:p14="http://schemas.microsoft.com/office/powerpoint/2010/main" val="325887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D151CAE3-CB67-4B29-81E2-8363D6832C12}"/>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4097735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029450" y="333379"/>
            <a:ext cx="2114550" cy="611981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4215" y="333379"/>
            <a:ext cx="6192837" cy="611981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1D1B9046-BDC2-4DB5-8EB0-A877CADCB088}"/>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562125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9"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9"/>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7"/>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a16="http://schemas.microsoft.com/office/drawing/2014/main" id="{84D34991-D38B-4E1A-A045-89117A84674E}"/>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546971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4188051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3754328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96625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1747649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2938971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3510133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2972532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2E4CF387-0D4E-4B1C-AB58-04E0358E9B2E}"/>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2214410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1739618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10980910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3510530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954910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TW" altLang="en-US"/>
              <a:t>按一下以編輯母片文字樣式</a:t>
            </a:r>
          </a:p>
        </p:txBody>
      </p:sp>
      <p:sp>
        <p:nvSpPr>
          <p:cNvPr id="4" name="頁尾版面配置區 3">
            <a:extLst>
              <a:ext uri="{FF2B5EF4-FFF2-40B4-BE49-F238E27FC236}">
                <a16:creationId xmlns:a16="http://schemas.microsoft.com/office/drawing/2014/main" id="{AE181612-99BF-4C95-BED3-A008A4CC549B}"/>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394317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4213" y="2041529"/>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9"/>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CDC9E847-906A-44B3-B695-7BEC08D6009D}"/>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241397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a:extLst>
              <a:ext uri="{FF2B5EF4-FFF2-40B4-BE49-F238E27FC236}">
                <a16:creationId xmlns:a16="http://schemas.microsoft.com/office/drawing/2014/main" id="{5AABB7C5-8879-4388-9523-BFC7142F5746}"/>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70444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頁尾版面配置區 2">
            <a:extLst>
              <a:ext uri="{FF2B5EF4-FFF2-40B4-BE49-F238E27FC236}">
                <a16:creationId xmlns:a16="http://schemas.microsoft.com/office/drawing/2014/main" id="{B10C17FE-9699-4F3E-B4A5-403730C998DD}"/>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2529722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a:extLst>
              <a:ext uri="{FF2B5EF4-FFF2-40B4-BE49-F238E27FC236}">
                <a16:creationId xmlns:a16="http://schemas.microsoft.com/office/drawing/2014/main" id="{0BA75FB1-7E3C-4AA8-9EFC-E52EA88E56C8}"/>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52293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60715B87-4B10-4DBE-86A9-CE4511EE8F60}"/>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950126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5765AC74-5B04-4505-82D7-ED422AD2FDC8}"/>
              </a:ext>
            </a:extLst>
          </p:cNvPr>
          <p:cNvSpPr>
            <a:spLocks noGrp="1"/>
          </p:cNvSpPr>
          <p:nvPr>
            <p:ph type="ftr" sz="quarter" idx="10"/>
          </p:nvPr>
        </p:nvSpPr>
        <p:spPr/>
        <p:txBody>
          <a:bodyPr/>
          <a:lstStyle>
            <a:lvl1pPr>
              <a:defRPr b="1">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66989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0" name="Picture 40" descr="color_wheel">
            <a:extLst>
              <a:ext uri="{FF2B5EF4-FFF2-40B4-BE49-F238E27FC236}">
                <a16:creationId xmlns:a16="http://schemas.microsoft.com/office/drawing/2014/main" id="{E143D706-2283-4C29-B4D9-985159B73F8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 y="260354"/>
            <a:ext cx="165576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F29A6DA-0E8E-4E66-AF87-411FB64C1C5B}"/>
              </a:ext>
            </a:extLst>
          </p:cNvPr>
          <p:cNvSpPr>
            <a:spLocks noGrp="1" noChangeArrowheads="1"/>
          </p:cNvSpPr>
          <p:nvPr>
            <p:ph type="title"/>
          </p:nvPr>
        </p:nvSpPr>
        <p:spPr bwMode="auto">
          <a:xfrm>
            <a:off x="1042989"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8" name="Rectangle 4">
            <a:extLst>
              <a:ext uri="{FF2B5EF4-FFF2-40B4-BE49-F238E27FC236}">
                <a16:creationId xmlns:a16="http://schemas.microsoft.com/office/drawing/2014/main" id="{9E48EF14-7032-4D01-9421-2EF498FA9102}"/>
              </a:ext>
            </a:extLst>
          </p:cNvPr>
          <p:cNvSpPr>
            <a:spLocks noGrp="1" noChangeArrowheads="1"/>
          </p:cNvSpPr>
          <p:nvPr>
            <p:ph type="body" idx="1"/>
          </p:nvPr>
        </p:nvSpPr>
        <p:spPr bwMode="auto">
          <a:xfrm>
            <a:off x="684213" y="2041529"/>
            <a:ext cx="82296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a:extLst>
              <a:ext uri="{FF2B5EF4-FFF2-40B4-BE49-F238E27FC236}">
                <a16:creationId xmlns:a16="http://schemas.microsoft.com/office/drawing/2014/main" id="{8399C51A-B3BB-410F-AD70-ECB7A23D302F}"/>
              </a:ext>
            </a:extLst>
          </p:cNvPr>
          <p:cNvSpPr>
            <a:spLocks noGrp="1" noChangeArrowheads="1"/>
          </p:cNvSpPr>
          <p:nvPr>
            <p:ph type="ftr" sz="quarter" idx="3"/>
          </p:nvPr>
        </p:nvSpPr>
        <p:spPr bwMode="auto">
          <a:xfrm>
            <a:off x="3116263" y="6500813"/>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000" b="0">
                <a:effectLst>
                  <a:outerShdw blurRad="38100" dist="38100" dir="2700000" algn="tl">
                    <a:srgbClr val="C0C0C0"/>
                  </a:outerShdw>
                </a:effectLst>
                <a:latin typeface="Times New Roman" pitchFamily="18" charset="0"/>
                <a:ea typeface="新細明體" pitchFamily="18" charset="-120"/>
              </a:defRPr>
            </a:lvl1pPr>
          </a:lstStyle>
          <a:p>
            <a:pPr>
              <a:defRPr/>
            </a:pPr>
            <a:r>
              <a:rPr lang="en-US" altLang="zh-TW"/>
              <a:t>DC &amp; CV Lab.</a:t>
            </a:r>
          </a:p>
          <a:p>
            <a:pPr>
              <a:defRPr/>
            </a:pPr>
            <a:r>
              <a:rPr lang="en-US" altLang="zh-TW"/>
              <a:t>CSIE NTU</a:t>
            </a:r>
          </a:p>
        </p:txBody>
      </p:sp>
      <p:sp>
        <p:nvSpPr>
          <p:cNvPr id="1030" name="Line 43">
            <a:extLst>
              <a:ext uri="{FF2B5EF4-FFF2-40B4-BE49-F238E27FC236}">
                <a16:creationId xmlns:a16="http://schemas.microsoft.com/office/drawing/2014/main" id="{8B65D2E8-35A8-4C7F-A359-C22B94FE1028}"/>
              </a:ext>
            </a:extLst>
          </p:cNvPr>
          <p:cNvSpPr>
            <a:spLocks noChangeShapeType="1"/>
          </p:cNvSpPr>
          <p:nvPr userDrawn="1"/>
        </p:nvSpPr>
        <p:spPr bwMode="auto">
          <a:xfrm>
            <a:off x="971552" y="1844675"/>
            <a:ext cx="76676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sz="1800"/>
          </a:p>
        </p:txBody>
      </p:sp>
    </p:spTree>
    <p:extLst>
      <p:ext uri="{BB962C8B-B14F-4D97-AF65-F5344CB8AC3E}">
        <p14:creationId xmlns:p14="http://schemas.microsoft.com/office/powerpoint/2010/main" val="47011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280"/>
                                        </p:tgtEl>
                                        <p:attrNameLst>
                                          <p:attrName>style.visibility</p:attrName>
                                        </p:attrNameLst>
                                      </p:cBhvr>
                                      <p:to>
                                        <p:strVal val="visible"/>
                                      </p:to>
                                    </p:set>
                                    <p:anim calcmode="lin" valueType="num">
                                      <p:cBhvr additive="base">
                                        <p:cTn id="7" dur="500" fill="hold"/>
                                        <p:tgtEl>
                                          <p:spTgt spid="10280"/>
                                        </p:tgtEl>
                                        <p:attrNameLst>
                                          <p:attrName>ppt_x</p:attrName>
                                        </p:attrNameLst>
                                      </p:cBhvr>
                                      <p:tavLst>
                                        <p:tav tm="0">
                                          <p:val>
                                            <p:strVal val="1+#ppt_w/2"/>
                                          </p:val>
                                        </p:tav>
                                        <p:tav tm="100000">
                                          <p:val>
                                            <p:strVal val="#ppt_x"/>
                                          </p:val>
                                        </p:tav>
                                      </p:tavLst>
                                    </p:anim>
                                    <p:anim calcmode="lin" valueType="num">
                                      <p:cBhvr additive="base">
                                        <p:cTn id="8" dur="500" fill="hold"/>
                                        <p:tgtEl>
                                          <p:spTgt spid="1028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8" presetClass="emph" presetSubtype="0" fill="hold" nodeType="afterEffect">
                                  <p:stCondLst>
                                    <p:cond delay="0"/>
                                  </p:stCondLst>
                                  <p:childTnLst>
                                    <p:animRot by="21600000">
                                      <p:cBhvr>
                                        <p:cTn id="11" dur="2000" fill="hold"/>
                                        <p:tgtEl>
                                          <p:spTgt spid="10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dt="0"/>
  <p:txStyles>
    <p:title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189" algn="l" rtl="0" fontAlgn="base">
        <a:spcBef>
          <a:spcPct val="0"/>
        </a:spcBef>
        <a:spcAft>
          <a:spcPct val="0"/>
        </a:spcAft>
        <a:defRPr kumimoji="1" sz="3900" b="1">
          <a:solidFill>
            <a:schemeClr val="tx2"/>
          </a:solidFill>
          <a:latin typeface="Arial" charset="0"/>
          <a:ea typeface="新細明體" pitchFamily="18" charset="-120"/>
        </a:defRPr>
      </a:lvl6pPr>
      <a:lvl7pPr marL="914377" algn="l" rtl="0" fontAlgn="base">
        <a:spcBef>
          <a:spcPct val="0"/>
        </a:spcBef>
        <a:spcAft>
          <a:spcPct val="0"/>
        </a:spcAft>
        <a:defRPr kumimoji="1" sz="3900" b="1">
          <a:solidFill>
            <a:schemeClr val="tx2"/>
          </a:solidFill>
          <a:latin typeface="Arial" charset="0"/>
          <a:ea typeface="新細明體" pitchFamily="18" charset="-120"/>
        </a:defRPr>
      </a:lvl7pPr>
      <a:lvl8pPr marL="1371566" algn="l" rtl="0" fontAlgn="base">
        <a:spcBef>
          <a:spcPct val="0"/>
        </a:spcBef>
        <a:spcAft>
          <a:spcPct val="0"/>
        </a:spcAft>
        <a:defRPr kumimoji="1" sz="3900" b="1">
          <a:solidFill>
            <a:schemeClr val="tx2"/>
          </a:solidFill>
          <a:latin typeface="Arial" charset="0"/>
          <a:ea typeface="新細明體" pitchFamily="18" charset="-120"/>
        </a:defRPr>
      </a:lvl8pPr>
      <a:lvl9pPr marL="1828754" algn="l" rtl="0" fontAlgn="base">
        <a:spcBef>
          <a:spcPct val="0"/>
        </a:spcBef>
        <a:spcAft>
          <a:spcPct val="0"/>
        </a:spcAft>
        <a:defRPr kumimoji="1" sz="3900" b="1">
          <a:solidFill>
            <a:schemeClr val="tx2"/>
          </a:solidFill>
          <a:latin typeface="Arial" charset="0"/>
          <a:ea typeface="新細明體" pitchFamily="18" charset="-120"/>
        </a:defRPr>
      </a:lvl9pPr>
    </p:titleStyle>
    <p:bodyStyle>
      <a:lvl1pPr marL="342891" indent="-342891"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33" indent="-347654"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01" indent="-293681"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081" indent="-292093"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573" indent="-315905"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762"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2951"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139"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328" indent="-315905"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E84F8-81A3-4279-99E7-6F3F66C6A482}" type="datetimeFigureOut">
              <a:rPr lang="zh-TW" altLang="en-US" smtClean="0"/>
              <a:t>2019/6/17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0AE50-F390-4894-9B8F-ACF504E45158}" type="slidenum">
              <a:rPr lang="zh-TW" altLang="en-US" smtClean="0"/>
              <a:t>‹#›</a:t>
            </a:fld>
            <a:endParaRPr lang="zh-TW" altLang="en-US"/>
          </a:p>
        </p:txBody>
      </p:sp>
    </p:spTree>
    <p:extLst>
      <p:ext uri="{BB962C8B-B14F-4D97-AF65-F5344CB8AC3E}">
        <p14:creationId xmlns:p14="http://schemas.microsoft.com/office/powerpoint/2010/main" val="5957052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OxsmnDKO7D0"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www.youtube.com/watch?v=7d59O6cfaM0" TargetMode="External"/><Relationship Id="rId4" Type="http://schemas.openxmlformats.org/officeDocument/2006/relationships/hyperlink" Target="https://www.youtube.com/watch?v=k2pkWMWbWTU"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www.cs.columbia.edu/CAVE/projects/depth_defocu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jJglCYFiodI" TargetMode="Externa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NhJydpMkpug" TargetMode="External"/><Relationship Id="rId2" Type="http://schemas.openxmlformats.org/officeDocument/2006/relationships/hyperlink" Target="https://www.youtube.com/watch?v=Qe10ExwzCqk" TargetMode="Externa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1NYmZh-WFWw" TargetMode="External"/><Relationship Id="rId2" Type="http://schemas.openxmlformats.org/officeDocument/2006/relationships/hyperlink" Target="https://www.youtube.com/watch?v=5S0zH4Z57mY" TargetMode="External"/><Relationship Id="rId1" Type="http://schemas.openxmlformats.org/officeDocument/2006/relationships/slideLayout" Target="../slideLayouts/slideLayout14.xml"/><Relationship Id="rId4" Type="http://schemas.openxmlformats.org/officeDocument/2006/relationships/hyperlink" Target="https://www.youtube.com/watch?v=U11uiXFMYxQ"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lgg.epfl.ch/publications/2014/sparseicp/index.php" TargetMode="External"/><Relationship Id="rId2" Type="http://schemas.openxmlformats.org/officeDocument/2006/relationships/hyperlink" Target="https://www.youtube.com/watch?v=ii2vHBwlmo8"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NM55ct5KwiI"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hyperlink" Target="https://www.khanacademy.org/partner-content/pixar/modeling-character/modeling-subdivision/v/cm-start"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hyperlink" Target="https://images.nvidia.com/geforce-com/international/comparisons/rise-of-the-tomb-raider/alt/rise-of-the-tomb-raider-level-of-detail-interactive-comparison-003-high-vs-low-alt.html"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44.wmf"/><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Gu6z6kIukgg"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gLoI9hAX9dw" TargetMode="External"/><Relationship Id="rId2" Type="http://schemas.openxmlformats.org/officeDocument/2006/relationships/hyperlink" Target="https://www.youtube.com/watch?v=QRmoWBFfMtA" TargetMode="External"/><Relationship Id="rId1" Type="http://schemas.openxmlformats.org/officeDocument/2006/relationships/slideLayout" Target="../slideLayouts/slideLayout14.xml"/><Relationship Id="rId4" Type="http://schemas.openxmlformats.org/officeDocument/2006/relationships/hyperlink" Target="https://www.youtube.com/watch?v=o2DDU4g0PRo"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hyperlink" Target="https://www.youtube.com/watch?v=fu7bTemvEKk" TargetMode="Externa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8ZzOZ0NT2vo" TargetMode="External"/><Relationship Id="rId2" Type="http://schemas.openxmlformats.org/officeDocument/2006/relationships/hyperlink" Target="https://www.youtube.com/watch?v=piJ4Zke7EUw" TargetMode="Externa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0hWW6FVcFAo"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pW6nZXeWlGM" TargetMode="External"/><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eUnZ2rjxGaE" TargetMode="External"/><Relationship Id="rId2" Type="http://schemas.openxmlformats.org/officeDocument/2006/relationships/hyperlink" Target="Original" TargetMode="Externa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B087553-7118-4EEE-B54A-16569EB6EB5F}"/>
              </a:ext>
            </a:extLst>
          </p:cNvPr>
          <p:cNvSpPr>
            <a:spLocks noGrp="1" noChangeArrowheads="1"/>
          </p:cNvSpPr>
          <p:nvPr>
            <p:ph type="ctrTitle"/>
          </p:nvPr>
        </p:nvSpPr>
        <p:spPr>
          <a:xfrm>
            <a:off x="0" y="1871791"/>
            <a:ext cx="9144000" cy="627876"/>
          </a:xfrm>
        </p:spPr>
        <p:txBody>
          <a:bodyPr>
            <a:noAutofit/>
          </a:bodyPr>
          <a:lstStyle/>
          <a:p>
            <a:pPr eaLnBrk="1" hangingPunct="1"/>
            <a:r>
              <a:rPr lang="en-US" altLang="zh-TW" sz="4800" dirty="0"/>
              <a:t>Advanced Computer Vision</a:t>
            </a:r>
          </a:p>
        </p:txBody>
      </p:sp>
      <p:sp>
        <p:nvSpPr>
          <p:cNvPr id="16387" name="Rectangle 3">
            <a:extLst>
              <a:ext uri="{FF2B5EF4-FFF2-40B4-BE49-F238E27FC236}">
                <a16:creationId xmlns:a16="http://schemas.microsoft.com/office/drawing/2014/main" id="{18940542-CC70-416A-BEA8-E28E4A3268CC}"/>
              </a:ext>
            </a:extLst>
          </p:cNvPr>
          <p:cNvSpPr>
            <a:spLocks noGrp="1" noChangeArrowheads="1"/>
          </p:cNvSpPr>
          <p:nvPr>
            <p:ph type="subTitle" idx="1"/>
          </p:nvPr>
        </p:nvSpPr>
        <p:spPr>
          <a:xfrm>
            <a:off x="0" y="2499666"/>
            <a:ext cx="9144000" cy="1655763"/>
          </a:xfrm>
        </p:spPr>
        <p:txBody>
          <a:bodyPr>
            <a:normAutofit/>
          </a:bodyPr>
          <a:lstStyle/>
          <a:p>
            <a:pPr eaLnBrk="1" hangingPunct="1"/>
            <a:r>
              <a:rPr lang="en-US" altLang="zh-TW" sz="3600" dirty="0"/>
              <a:t>Chapter 12</a:t>
            </a:r>
          </a:p>
          <a:p>
            <a:pPr eaLnBrk="1" hangingPunct="1"/>
            <a:r>
              <a:rPr lang="en-US" altLang="zh-TW" sz="3600" dirty="0"/>
              <a:t>3D Reconstruction</a:t>
            </a:r>
          </a:p>
        </p:txBody>
      </p:sp>
      <p:sp>
        <p:nvSpPr>
          <p:cNvPr id="16385" name="Rectangle 6">
            <a:extLst>
              <a:ext uri="{FF2B5EF4-FFF2-40B4-BE49-F238E27FC236}">
                <a16:creationId xmlns:a16="http://schemas.microsoft.com/office/drawing/2014/main" id="{E30FDEEA-B35A-436B-829B-295F8423811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32" indent="-285744">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2971" indent="-228594">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160" indent="-228594">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349" indent="-228594">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537"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726"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8914"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103" indent="-228594"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fontAlgn="base">
              <a:spcBef>
                <a:spcPct val="0"/>
              </a:spcBef>
              <a:spcAft>
                <a:spcPct val="0"/>
              </a:spcAft>
              <a:buClrTx/>
              <a:buSzTx/>
              <a:buNone/>
            </a:pPr>
            <a:r>
              <a:rPr kumimoji="0" lang="en-US" altLang="zh-TW" sz="1000">
                <a:solidFill>
                  <a:srgbClr val="000000"/>
                </a:solidFill>
                <a:latin typeface="Comic Sans MS" panose="030F0702030302020204" pitchFamily="66" charset="0"/>
              </a:rPr>
              <a:t>Digital Camera and Computer Vision Laboratory</a:t>
            </a:r>
          </a:p>
          <a:p>
            <a:pPr fontAlgn="base">
              <a:spcBef>
                <a:spcPct val="0"/>
              </a:spcBef>
              <a:spcAft>
                <a:spcPct val="0"/>
              </a:spcAft>
              <a:buClrTx/>
              <a:buSzTx/>
              <a:buNone/>
            </a:pPr>
            <a:r>
              <a:rPr kumimoji="0" lang="en-US" altLang="zh-TW" sz="1000">
                <a:solidFill>
                  <a:srgbClr val="000000"/>
                </a:solidFill>
                <a:latin typeface="Times New Roman" panose="02020603050405020304" pitchFamily="18" charset="0"/>
              </a:rPr>
              <a:t>Department of Computer Science and Information Engineering</a:t>
            </a:r>
          </a:p>
          <a:p>
            <a:pPr fontAlgn="base">
              <a:spcBef>
                <a:spcPct val="0"/>
              </a:spcBef>
              <a:spcAft>
                <a:spcPct val="0"/>
              </a:spcAft>
              <a:buClrTx/>
              <a:buSzTx/>
              <a:buNone/>
            </a:pPr>
            <a:r>
              <a:rPr kumimoji="0" lang="en-US" altLang="zh-TW" sz="1000">
                <a:solidFill>
                  <a:srgbClr val="000000"/>
                </a:solidFill>
                <a:latin typeface="Times New Roman" panose="02020603050405020304" pitchFamily="18" charset="0"/>
              </a:rPr>
              <a:t>National Taiwan University, Taipei, Taiwan, R.O.C.</a:t>
            </a:r>
          </a:p>
        </p:txBody>
      </p:sp>
      <p:sp>
        <p:nvSpPr>
          <p:cNvPr id="16388" name="Text Box 4">
            <a:extLst>
              <a:ext uri="{FF2B5EF4-FFF2-40B4-BE49-F238E27FC236}">
                <a16:creationId xmlns:a16="http://schemas.microsoft.com/office/drawing/2014/main" id="{2AFF1504-671D-4D21-86D0-44C5A81442FB}"/>
              </a:ext>
            </a:extLst>
          </p:cNvPr>
          <p:cNvSpPr txBox="1">
            <a:spLocks noChangeArrowheads="1"/>
          </p:cNvSpPr>
          <p:nvPr/>
        </p:nvSpPr>
        <p:spPr bwMode="auto">
          <a:xfrm>
            <a:off x="1941063" y="4100424"/>
            <a:ext cx="526187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ClrTx/>
              <a:buSzTx/>
              <a:buNone/>
            </a:pPr>
            <a:r>
              <a:rPr lang="en-US" altLang="zh-TW" sz="1800" dirty="0">
                <a:solidFill>
                  <a:srgbClr val="000000"/>
                </a:solidFill>
              </a:rPr>
              <a:t>Presented</a:t>
            </a:r>
            <a:r>
              <a:rPr lang="zh-TW" altLang="en-US" sz="1800" dirty="0">
                <a:solidFill>
                  <a:srgbClr val="000000"/>
                </a:solidFill>
              </a:rPr>
              <a:t>：</a:t>
            </a:r>
            <a:r>
              <a:rPr kumimoji="0" lang="zh-TW" altLang="en-US" sz="1800" dirty="0">
                <a:solidFill>
                  <a:srgbClr val="000000"/>
                </a:solidFill>
              </a:rPr>
              <a:t>許展銘</a:t>
            </a:r>
            <a:endParaRPr kumimoji="0" lang="en-US" altLang="zh-TW" sz="1800" dirty="0">
              <a:solidFill>
                <a:srgbClr val="000000"/>
              </a:solidFill>
            </a:endParaRPr>
          </a:p>
          <a:p>
            <a:pPr algn="ctr" fontAlgn="base">
              <a:spcBef>
                <a:spcPct val="0"/>
              </a:spcBef>
              <a:spcAft>
                <a:spcPct val="0"/>
              </a:spcAft>
              <a:buClrTx/>
              <a:buSzTx/>
              <a:buNone/>
            </a:pPr>
            <a:r>
              <a:rPr kumimoji="0" lang="zh-TW" altLang="en-US" sz="1800" dirty="0">
                <a:solidFill>
                  <a:srgbClr val="000000"/>
                </a:solidFill>
              </a:rPr>
              <a:t>授課教授：傅楸善</a:t>
            </a:r>
            <a:endParaRPr kumimoji="0" lang="en-US" altLang="zh-TW" sz="1800" dirty="0">
              <a:solidFill>
                <a:srgbClr val="000000"/>
              </a:solidFill>
            </a:endParaRPr>
          </a:p>
          <a:p>
            <a:pPr algn="ctr" fontAlgn="base">
              <a:spcBef>
                <a:spcPct val="0"/>
              </a:spcBef>
              <a:spcAft>
                <a:spcPct val="0"/>
              </a:spcAft>
              <a:buClrTx/>
              <a:buSzTx/>
              <a:buNone/>
            </a:pPr>
            <a:r>
              <a:rPr lang="en-US" altLang="zh-TW" sz="1800" dirty="0">
                <a:solidFill>
                  <a:srgbClr val="000000"/>
                </a:solidFill>
              </a:rPr>
              <a:t>0987233003</a:t>
            </a:r>
          </a:p>
          <a:p>
            <a:pPr algn="ctr" fontAlgn="base">
              <a:spcBef>
                <a:spcPct val="0"/>
              </a:spcBef>
              <a:spcAft>
                <a:spcPct val="0"/>
              </a:spcAft>
              <a:buClrTx/>
              <a:buSzTx/>
              <a:buNone/>
            </a:pPr>
            <a:r>
              <a:rPr kumimoji="0" lang="en-US" altLang="zh-TW" sz="1800" dirty="0">
                <a:solidFill>
                  <a:srgbClr val="000000"/>
                </a:solidFill>
              </a:rPr>
              <a:t>r07945010@ntu.edu.tw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BC7E5A-BA1C-4AC6-B665-94018F030C24}"/>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10A47A53-82A8-4975-BBFD-E7FA3E0534D4}"/>
              </a:ext>
            </a:extLst>
          </p:cNvPr>
          <p:cNvSpPr>
            <a:spLocks noGrp="1"/>
          </p:cNvSpPr>
          <p:nvPr>
            <p:ph idx="1"/>
          </p:nvPr>
        </p:nvSpPr>
        <p:spPr/>
        <p:txBody>
          <a:bodyPr>
            <a:normAutofit fontScale="92500" lnSpcReduction="10000"/>
          </a:bodyPr>
          <a:lstStyle/>
          <a:p>
            <a:r>
              <a:rPr lang="en-US" altLang="zh-TW" dirty="0"/>
              <a:t>Most shape from shading algorithms assume that the surface under consideration is of a uniform albedo and reflectance, and that the light source directions are either known or can be calibrated by the use of a reference object.</a:t>
            </a:r>
            <a:endParaRPr lang="en-US" altLang="zh-TW" sz="3200" b="1" dirty="0"/>
          </a:p>
          <a:p>
            <a:r>
              <a:rPr lang="en-US" altLang="zh-TW" sz="3200" dirty="0"/>
              <a:t>The variation in intensity (irradiance equation) become purely a function of the local surface orientation,</a:t>
            </a:r>
            <a:r>
              <a:rPr lang="en-US" altLang="zh-TW" dirty="0"/>
              <a:t>     </a:t>
            </a:r>
          </a:p>
          <a:p>
            <a:pPr>
              <a:buNone/>
            </a:pPr>
            <a:r>
              <a:rPr lang="en-US" altLang="zh-TW" i="1" dirty="0"/>
              <a:t>     I(x; y) = R(p(x; y); q(x; y));</a:t>
            </a:r>
          </a:p>
          <a:p>
            <a:pPr>
              <a:buNone/>
            </a:pPr>
            <a:r>
              <a:rPr lang="en-US" altLang="zh-TW" dirty="0"/>
              <a:t>     where (</a:t>
            </a:r>
            <a:r>
              <a:rPr lang="en-US" altLang="zh-TW" i="1" dirty="0"/>
              <a:t>p; q</a:t>
            </a:r>
            <a:r>
              <a:rPr lang="en-US" altLang="zh-TW" dirty="0"/>
              <a:t>) = (</a:t>
            </a:r>
            <a:r>
              <a:rPr lang="en-US" altLang="zh-TW" i="1" dirty="0" err="1"/>
              <a:t>z</a:t>
            </a:r>
            <a:r>
              <a:rPr lang="en-US" altLang="zh-TW" i="1" baseline="-25000" dirty="0" err="1"/>
              <a:t>x</a:t>
            </a:r>
            <a:r>
              <a:rPr lang="en-US" altLang="zh-TW" i="1" dirty="0"/>
              <a:t>; </a:t>
            </a:r>
            <a:r>
              <a:rPr lang="en-US" altLang="zh-TW" i="1" dirty="0" err="1"/>
              <a:t>z</a:t>
            </a:r>
            <a:r>
              <a:rPr lang="en-US" altLang="zh-TW" i="1" baseline="-25000" dirty="0" err="1"/>
              <a:t>y</a:t>
            </a:r>
            <a:r>
              <a:rPr lang="en-US" altLang="zh-TW" dirty="0"/>
              <a:t>) are the depth map derivatives and </a:t>
            </a:r>
            <a:r>
              <a:rPr lang="en-US" altLang="zh-TW" i="1" dirty="0"/>
              <a:t>R(p; q) </a:t>
            </a:r>
            <a:r>
              <a:rPr lang="en-US" altLang="zh-TW" dirty="0"/>
              <a:t>is called the reflectance map.</a:t>
            </a:r>
          </a:p>
          <a:p>
            <a:endParaRPr lang="zh-TW" altLang="en-US" dirty="0"/>
          </a:p>
        </p:txBody>
      </p:sp>
    </p:spTree>
    <p:extLst>
      <p:ext uri="{BB962C8B-B14F-4D97-AF65-F5344CB8AC3E}">
        <p14:creationId xmlns:p14="http://schemas.microsoft.com/office/powerpoint/2010/main" val="3308856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439FD-AC8B-4C32-B0A3-7CC5717BBD77}"/>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4" name="Rectangle 2">
            <a:extLst>
              <a:ext uri="{FF2B5EF4-FFF2-40B4-BE49-F238E27FC236}">
                <a16:creationId xmlns:a16="http://schemas.microsoft.com/office/drawing/2014/main" id="{3D8F5FF1-D32D-4EB7-BC3F-5ADC73AC1130}"/>
              </a:ext>
            </a:extLst>
          </p:cNvPr>
          <p:cNvSpPr>
            <a:spLocks noGrp="1" noChangeArrowheads="1"/>
          </p:cNvSpPr>
          <p:nvPr>
            <p:ph idx="1"/>
          </p:nvPr>
        </p:nvSpPr>
        <p:spPr>
          <a:xfrm>
            <a:off x="628650" y="1825625"/>
            <a:ext cx="7886700" cy="4351338"/>
          </a:xfrm>
        </p:spPr>
        <p:txBody>
          <a:bodyPr>
            <a:normAutofit fontScale="92500" lnSpcReduction="20000"/>
          </a:bodyPr>
          <a:lstStyle/>
          <a:p>
            <a:pPr eaLnBrk="1" hangingPunct="1"/>
            <a:r>
              <a:rPr lang="en-US" altLang="zh-TW" sz="2200" dirty="0"/>
              <a:t>For example, a diffuse (Lambertian) surface has a reflectance map that is the (non-negative) dot product between the </a:t>
            </a:r>
            <a:r>
              <a:rPr lang="en-US" altLang="zh-TW" sz="2200" b="1" dirty="0"/>
              <a:t>surface normal</a:t>
            </a:r>
            <a:r>
              <a:rPr lang="en-US" altLang="zh-TW" sz="2200" dirty="0"/>
              <a:t>:</a:t>
            </a:r>
          </a:p>
          <a:p>
            <a:pPr eaLnBrk="1" hangingPunct="1"/>
            <a:endParaRPr lang="en-US" altLang="zh-TW" sz="2200" dirty="0"/>
          </a:p>
          <a:p>
            <a:pPr marL="0" indent="0" eaLnBrk="1" hangingPunct="1">
              <a:buNone/>
            </a:pPr>
            <a:r>
              <a:rPr lang="en-US" altLang="zh-TW" sz="2200" dirty="0"/>
              <a:t>      </a:t>
            </a:r>
          </a:p>
          <a:p>
            <a:pPr eaLnBrk="1" hangingPunct="1">
              <a:buFont typeface="Wingdings" panose="05000000000000000000" pitchFamily="2" charset="2"/>
              <a:buNone/>
            </a:pPr>
            <a:r>
              <a:rPr lang="en-US" altLang="zh-TW" sz="2200" dirty="0"/>
              <a:t>    and the </a:t>
            </a:r>
            <a:r>
              <a:rPr lang="en-US" altLang="zh-TW" sz="2200" b="1" dirty="0"/>
              <a:t>light source direction</a:t>
            </a:r>
            <a:r>
              <a:rPr lang="en-US" altLang="zh-TW" sz="2200" dirty="0"/>
              <a:t>:</a:t>
            </a:r>
          </a:p>
          <a:p>
            <a:pPr eaLnBrk="1" hangingPunct="1">
              <a:buFont typeface="Wingdings" panose="05000000000000000000" pitchFamily="2" charset="2"/>
              <a:buNone/>
            </a:pPr>
            <a:r>
              <a:rPr lang="en-US" altLang="zh-TW" sz="2200" dirty="0"/>
              <a:t>    </a:t>
            </a:r>
          </a:p>
          <a:p>
            <a:pPr eaLnBrk="1" hangingPunct="1">
              <a:buFont typeface="Wingdings" panose="05000000000000000000" pitchFamily="2" charset="2"/>
              <a:buNone/>
            </a:pPr>
            <a:endParaRPr lang="en-US" altLang="zh-TW" sz="2200" dirty="0"/>
          </a:p>
          <a:p>
            <a:pPr eaLnBrk="1" hangingPunct="1">
              <a:buFont typeface="Wingdings" panose="05000000000000000000" pitchFamily="2" charset="2"/>
              <a:buNone/>
            </a:pPr>
            <a:r>
              <a:rPr lang="en-US" altLang="zh-TW" sz="2200" dirty="0"/>
              <a:t>    </a:t>
            </a:r>
          </a:p>
          <a:p>
            <a:pPr eaLnBrk="1" hangingPunct="1">
              <a:buFont typeface="Wingdings" panose="05000000000000000000" pitchFamily="2" charset="2"/>
              <a:buNone/>
            </a:pPr>
            <a:r>
              <a:rPr lang="en-US" altLang="zh-TW" sz="2200" dirty="0"/>
              <a:t>	</a:t>
            </a:r>
            <a:r>
              <a:rPr lang="en-US" altLang="zh-TW" sz="2200" b="1" dirty="0"/>
              <a:t>reflectance map</a:t>
            </a:r>
            <a:r>
              <a:rPr lang="en-US" altLang="zh-TW" sz="2200" dirty="0"/>
              <a:t>:</a:t>
            </a:r>
            <a:endParaRPr lang="en-US" altLang="zh-TW" sz="2200" b="1" dirty="0"/>
          </a:p>
          <a:p>
            <a:pPr eaLnBrk="1" hangingPunct="1">
              <a:buFont typeface="Wingdings" panose="05000000000000000000" pitchFamily="2" charset="2"/>
              <a:buNone/>
            </a:pPr>
            <a:r>
              <a:rPr lang="en-US" altLang="zh-TW" sz="2200" dirty="0"/>
              <a:t>     </a:t>
            </a:r>
            <a:endParaRPr lang="en-US" altLang="zh-TW" sz="2800" dirty="0"/>
          </a:p>
          <a:p>
            <a:pPr eaLnBrk="1" hangingPunct="1">
              <a:buFont typeface="Wingdings" panose="05000000000000000000" pitchFamily="2" charset="2"/>
              <a:buNone/>
            </a:pPr>
            <a:r>
              <a:rPr lang="en-US" altLang="zh-TW" sz="2200" dirty="0"/>
              <a:t>   </a:t>
            </a:r>
          </a:p>
          <a:p>
            <a:pPr eaLnBrk="1" hangingPunct="1">
              <a:buFont typeface="Wingdings" panose="05000000000000000000" pitchFamily="2" charset="2"/>
              <a:buNone/>
            </a:pPr>
            <a:r>
              <a:rPr lang="en-US" altLang="zh-TW" sz="2200" dirty="0"/>
              <a:t> where    is the surface reflectance factor (albedo)</a:t>
            </a:r>
          </a:p>
          <a:p>
            <a:pPr eaLnBrk="1" hangingPunct="1">
              <a:buFont typeface="Wingdings" panose="05000000000000000000" pitchFamily="2" charset="2"/>
              <a:buNone/>
            </a:pPr>
            <a:r>
              <a:rPr lang="en-US" altLang="zh-TW" sz="2200" dirty="0"/>
              <a:t> Albedo: Reflection Coefficient </a:t>
            </a:r>
          </a:p>
          <a:p>
            <a:pPr eaLnBrk="1" hangingPunct="1">
              <a:buFont typeface="Wingdings" panose="05000000000000000000" pitchFamily="2" charset="2"/>
              <a:buNone/>
            </a:pPr>
            <a:endParaRPr lang="en-US" altLang="zh-TW" sz="2800" dirty="0"/>
          </a:p>
        </p:txBody>
      </p:sp>
      <p:pic>
        <p:nvPicPr>
          <p:cNvPr id="5" name="Picture 9">
            <a:extLst>
              <a:ext uri="{FF2B5EF4-FFF2-40B4-BE49-F238E27FC236}">
                <a16:creationId xmlns:a16="http://schemas.microsoft.com/office/drawing/2014/main" id="{6186F373-8716-4008-BE91-1E27D616F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839" y="5452360"/>
            <a:ext cx="173455" cy="2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0A949B7F-B162-4F2F-907D-3DB3699B05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969" b="2580"/>
          <a:stretch/>
        </p:blipFill>
        <p:spPr bwMode="auto">
          <a:xfrm>
            <a:off x="2968142" y="2573781"/>
            <a:ext cx="3207711" cy="3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8A7AEB21-86AD-4282-8F1C-237A12A6B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4150" y="4632316"/>
            <a:ext cx="3835699" cy="80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FB3C80-015F-47DC-AA15-353F7D2C9D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3146" y="3700425"/>
            <a:ext cx="1917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18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EE482-989A-4448-8649-83C1E54D5729}"/>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D5407DA9-B230-4CFD-808F-1A4C271DE0B5}"/>
              </a:ext>
            </a:extLst>
          </p:cNvPr>
          <p:cNvSpPr>
            <a:spLocks noGrp="1"/>
          </p:cNvSpPr>
          <p:nvPr>
            <p:ph idx="1"/>
          </p:nvPr>
        </p:nvSpPr>
        <p:spPr/>
        <p:txBody>
          <a:bodyPr>
            <a:normAutofit fontScale="92500" lnSpcReduction="10000"/>
          </a:bodyPr>
          <a:lstStyle/>
          <a:p>
            <a:r>
              <a:rPr lang="en-US" altLang="zh-TW" b="1" dirty="0"/>
              <a:t>Lambertian Surface</a:t>
            </a:r>
          </a:p>
          <a:p>
            <a:pPr>
              <a:buFont typeface="Wingdings" panose="05000000000000000000" pitchFamily="2" charset="2"/>
              <a:buNone/>
            </a:pPr>
            <a:r>
              <a:rPr lang="en-US" altLang="zh-TW" dirty="0"/>
              <a:t> </a:t>
            </a:r>
            <a:r>
              <a:rPr lang="zh-TW" altLang="en-US" dirty="0"/>
              <a:t>   </a:t>
            </a:r>
            <a:r>
              <a:rPr lang="en-US" altLang="zh-TW" dirty="0"/>
              <a:t>Light falling on it is scattered such that the apparent brightness of the surface to an observer is the same regardless of the observer's angle of view.</a:t>
            </a:r>
          </a:p>
          <a:p>
            <a:pPr>
              <a:buFont typeface="Wingdings" panose="05000000000000000000" pitchFamily="2" charset="2"/>
              <a:buNone/>
            </a:pPr>
            <a:endParaRPr lang="en-US" altLang="zh-TW" dirty="0"/>
          </a:p>
          <a:p>
            <a:r>
              <a:rPr lang="en-US" altLang="zh-TW" b="1" dirty="0"/>
              <a:t>Perfect Reflecting Diffuser</a:t>
            </a:r>
            <a:r>
              <a:rPr lang="en-US" altLang="zh-TW" dirty="0"/>
              <a:t> </a:t>
            </a:r>
          </a:p>
          <a:p>
            <a:pPr>
              <a:buFont typeface="Wingdings" panose="05000000000000000000" pitchFamily="2" charset="2"/>
              <a:buNone/>
            </a:pPr>
            <a:r>
              <a:rPr lang="en-US" altLang="zh-TW" dirty="0"/>
              <a:t>    A Perfect (Reflecting) Diffuser (PRD) is a theoretical perfectly white surface with Lambertian Distance (its brightness appears the same from any angle of view). It does not absorb light, giving back 100% of the light it receives.</a:t>
            </a:r>
          </a:p>
          <a:p>
            <a:endParaRPr lang="zh-TW" altLang="en-US" dirty="0"/>
          </a:p>
        </p:txBody>
      </p:sp>
    </p:spTree>
    <p:extLst>
      <p:ext uri="{BB962C8B-B14F-4D97-AF65-F5344CB8AC3E}">
        <p14:creationId xmlns:p14="http://schemas.microsoft.com/office/powerpoint/2010/main" val="341032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1DD3561-9D36-4FF1-9CDA-E3C35EE17FBD}"/>
              </a:ext>
            </a:extLst>
          </p:cNvPr>
          <p:cNvPicPr>
            <a:picLocks noGrp="1" noChangeAspect="1"/>
          </p:cNvPicPr>
          <p:nvPr>
            <p:ph idx="1"/>
          </p:nvPr>
        </p:nvPicPr>
        <p:blipFill>
          <a:blip r:embed="rId2"/>
          <a:stretch>
            <a:fillRect/>
          </a:stretch>
        </p:blipFill>
        <p:spPr>
          <a:xfrm>
            <a:off x="482600" y="848127"/>
            <a:ext cx="8178799" cy="5479797"/>
          </a:xfrm>
          <a:prstGeom prst="rect">
            <a:avLst/>
          </a:prstGeom>
        </p:spPr>
      </p:pic>
    </p:spTree>
    <p:extLst>
      <p:ext uri="{BB962C8B-B14F-4D97-AF65-F5344CB8AC3E}">
        <p14:creationId xmlns:p14="http://schemas.microsoft.com/office/powerpoint/2010/main" val="367612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01C9BD-4BD1-48B8-981C-AA9EF2F51DB8}"/>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EBD31A8E-9FAB-44DF-A7AF-CAE3B371E8AD}"/>
              </a:ext>
            </a:extLst>
          </p:cNvPr>
          <p:cNvSpPr>
            <a:spLocks noGrp="1"/>
          </p:cNvSpPr>
          <p:nvPr>
            <p:ph idx="1"/>
          </p:nvPr>
        </p:nvSpPr>
        <p:spPr/>
        <p:txBody>
          <a:bodyPr/>
          <a:lstStyle/>
          <a:p>
            <a:pPr>
              <a:lnSpc>
                <a:spcPct val="80000"/>
              </a:lnSpc>
            </a:pPr>
            <a:r>
              <a:rPr lang="en-US" altLang="zh-TW" b="1" dirty="0"/>
              <a:t>smoothness constraint:</a:t>
            </a:r>
          </a:p>
          <a:p>
            <a:pPr>
              <a:lnSpc>
                <a:spcPct val="80000"/>
              </a:lnSpc>
            </a:pPr>
            <a:endParaRPr lang="en-US" altLang="zh-TW" b="1" dirty="0"/>
          </a:p>
          <a:p>
            <a:pPr marL="0" indent="0">
              <a:lnSpc>
                <a:spcPct val="80000"/>
              </a:lnSpc>
              <a:buNone/>
            </a:pPr>
            <a:endParaRPr lang="en-US" altLang="zh-TW" sz="1100" dirty="0"/>
          </a:p>
          <a:p>
            <a:pPr marL="0" indent="0">
              <a:lnSpc>
                <a:spcPct val="80000"/>
              </a:lnSpc>
              <a:buNone/>
            </a:pPr>
            <a:endParaRPr lang="en-US" altLang="zh-TW" sz="1100" dirty="0"/>
          </a:p>
          <a:p>
            <a:pPr>
              <a:lnSpc>
                <a:spcPct val="80000"/>
              </a:lnSpc>
            </a:pPr>
            <a:endParaRPr lang="en-US" altLang="zh-TW" sz="1100" dirty="0"/>
          </a:p>
          <a:p>
            <a:pPr>
              <a:lnSpc>
                <a:spcPct val="80000"/>
              </a:lnSpc>
            </a:pPr>
            <a:endParaRPr lang="en-US" altLang="zh-TW" sz="1100" dirty="0"/>
          </a:p>
          <a:p>
            <a:pPr>
              <a:lnSpc>
                <a:spcPct val="80000"/>
              </a:lnSpc>
            </a:pPr>
            <a:endParaRPr lang="en-US" altLang="zh-TW" sz="1100" dirty="0"/>
          </a:p>
          <a:p>
            <a:pPr>
              <a:lnSpc>
                <a:spcPct val="80000"/>
              </a:lnSpc>
            </a:pPr>
            <a:endParaRPr lang="en-US" altLang="zh-TW" sz="1100" dirty="0"/>
          </a:p>
          <a:p>
            <a:pPr>
              <a:lnSpc>
                <a:spcPct val="80000"/>
              </a:lnSpc>
            </a:pPr>
            <a:r>
              <a:rPr lang="en-US" altLang="zh-TW" b="1" dirty="0"/>
              <a:t>integrability constraint</a:t>
            </a:r>
          </a:p>
          <a:p>
            <a:endParaRPr lang="zh-TW" altLang="en-US" dirty="0"/>
          </a:p>
        </p:txBody>
      </p:sp>
      <p:pic>
        <p:nvPicPr>
          <p:cNvPr id="4" name="Picture 8">
            <a:extLst>
              <a:ext uri="{FF2B5EF4-FFF2-40B4-BE49-F238E27FC236}">
                <a16:creationId xmlns:a16="http://schemas.microsoft.com/office/drawing/2014/main" id="{A998646F-4F51-467B-91BC-70D2C90B1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 y="2769185"/>
            <a:ext cx="87487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a:extLst>
              <a:ext uri="{FF2B5EF4-FFF2-40B4-BE49-F238E27FC236}">
                <a16:creationId xmlns:a16="http://schemas.microsoft.com/office/drawing/2014/main" id="{29725351-BDCB-4E7C-91E6-595651B29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845" y="5239455"/>
            <a:ext cx="65516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57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0EC2AD-C227-40FE-885F-49B32235C473}"/>
              </a:ext>
            </a:extLst>
          </p:cNvPr>
          <p:cNvSpPr>
            <a:spLocks noGrp="1"/>
          </p:cNvSpPr>
          <p:nvPr>
            <p:ph type="title"/>
          </p:nvPr>
        </p:nvSpPr>
        <p:spPr/>
        <p:txBody>
          <a:bodyPr/>
          <a:lstStyle/>
          <a:p>
            <a:r>
              <a:rPr lang="en-US" altLang="en-US" dirty="0"/>
              <a:t>Smoothness Constraint</a:t>
            </a:r>
            <a:endParaRPr lang="zh-TW" altLang="en-US" dirty="0"/>
          </a:p>
        </p:txBody>
      </p:sp>
      <p:pic>
        <p:nvPicPr>
          <p:cNvPr id="4" name="內容版面配置區 3">
            <a:extLst>
              <a:ext uri="{FF2B5EF4-FFF2-40B4-BE49-F238E27FC236}">
                <a16:creationId xmlns:a16="http://schemas.microsoft.com/office/drawing/2014/main" id="{0288D46B-4280-4377-805A-FBFE394F4731}"/>
              </a:ext>
            </a:extLst>
          </p:cNvPr>
          <p:cNvPicPr>
            <a:picLocks noGrp="1" noChangeAspect="1"/>
          </p:cNvPicPr>
          <p:nvPr>
            <p:ph idx="1"/>
          </p:nvPr>
        </p:nvPicPr>
        <p:blipFill>
          <a:blip r:embed="rId2"/>
          <a:stretch>
            <a:fillRect/>
          </a:stretch>
        </p:blipFill>
        <p:spPr>
          <a:xfrm>
            <a:off x="628650" y="2142662"/>
            <a:ext cx="7886700" cy="3717264"/>
          </a:xfrm>
          <a:prstGeom prst="rect">
            <a:avLst/>
          </a:prstGeom>
        </p:spPr>
      </p:pic>
    </p:spTree>
    <p:extLst>
      <p:ext uri="{BB962C8B-B14F-4D97-AF65-F5344CB8AC3E}">
        <p14:creationId xmlns:p14="http://schemas.microsoft.com/office/powerpoint/2010/main" val="858552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D2229-0348-49FB-A8AB-F2B19AD8102D}"/>
              </a:ext>
            </a:extLst>
          </p:cNvPr>
          <p:cNvSpPr>
            <a:spLocks noGrp="1"/>
          </p:cNvSpPr>
          <p:nvPr>
            <p:ph type="title"/>
          </p:nvPr>
        </p:nvSpPr>
        <p:spPr/>
        <p:txBody>
          <a:bodyPr/>
          <a:lstStyle/>
          <a:p>
            <a:r>
              <a:rPr lang="en-US" altLang="zh-TW" dirty="0"/>
              <a:t>12.1.1 Shape from shading and photometric stereo</a:t>
            </a:r>
            <a:endParaRPr lang="zh-TW" altLang="en-US" dirty="0"/>
          </a:p>
        </p:txBody>
      </p:sp>
      <p:sp>
        <p:nvSpPr>
          <p:cNvPr id="3" name="內容版面配置區 2">
            <a:extLst>
              <a:ext uri="{FF2B5EF4-FFF2-40B4-BE49-F238E27FC236}">
                <a16:creationId xmlns:a16="http://schemas.microsoft.com/office/drawing/2014/main" id="{5894A08C-4E08-4401-A238-60531FC52B69}"/>
              </a:ext>
            </a:extLst>
          </p:cNvPr>
          <p:cNvSpPr>
            <a:spLocks noGrp="1"/>
          </p:cNvSpPr>
          <p:nvPr>
            <p:ph idx="1"/>
          </p:nvPr>
        </p:nvSpPr>
        <p:spPr/>
        <p:txBody>
          <a:bodyPr/>
          <a:lstStyle/>
          <a:p>
            <a:pPr>
              <a:lnSpc>
                <a:spcPct val="80000"/>
              </a:lnSpc>
            </a:pPr>
            <a:r>
              <a:rPr lang="en-US" altLang="zh-TW" sz="3600" b="1" dirty="0"/>
              <a:t>Photometric stereo</a:t>
            </a:r>
          </a:p>
          <a:p>
            <a:pPr>
              <a:lnSpc>
                <a:spcPct val="80000"/>
              </a:lnSpc>
              <a:buNone/>
            </a:pPr>
            <a:r>
              <a:rPr lang="en-US" altLang="zh-TW" b="1" dirty="0"/>
              <a:t>   </a:t>
            </a:r>
            <a:r>
              <a:rPr lang="en-US" altLang="zh-TW" dirty="0"/>
              <a:t>Another way to make shape from shading more reliable is to use </a:t>
            </a:r>
            <a:r>
              <a:rPr lang="en-US" altLang="zh-TW" b="1" dirty="0"/>
              <a:t>multiple light sources</a:t>
            </a:r>
            <a:r>
              <a:rPr lang="en-US" altLang="zh-TW" dirty="0"/>
              <a:t> that can be selectively turned on and off.</a:t>
            </a:r>
          </a:p>
          <a:p>
            <a:endParaRPr lang="zh-TW" altLang="en-US" dirty="0"/>
          </a:p>
        </p:txBody>
      </p:sp>
    </p:spTree>
    <p:extLst>
      <p:ext uri="{BB962C8B-B14F-4D97-AF65-F5344CB8AC3E}">
        <p14:creationId xmlns:p14="http://schemas.microsoft.com/office/powerpoint/2010/main" val="103885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相片 的圖片&#10;&#10;描述是以非常高的可信度產生">
            <a:extLst>
              <a:ext uri="{FF2B5EF4-FFF2-40B4-BE49-F238E27FC236}">
                <a16:creationId xmlns:a16="http://schemas.microsoft.com/office/drawing/2014/main" id="{E2A64B2D-8576-408A-8CFD-7DF58BED1AED}"/>
              </a:ext>
            </a:extLst>
          </p:cNvPr>
          <p:cNvPicPr>
            <a:picLocks noGrp="1" noChangeAspect="1"/>
          </p:cNvPicPr>
          <p:nvPr>
            <p:ph idx="1"/>
          </p:nvPr>
        </p:nvPicPr>
        <p:blipFill>
          <a:blip r:embed="rId3"/>
          <a:stretch>
            <a:fillRect/>
          </a:stretch>
        </p:blipFill>
        <p:spPr>
          <a:xfrm>
            <a:off x="857956" y="643466"/>
            <a:ext cx="7428086" cy="5571067"/>
          </a:xfrm>
          <a:prstGeom prst="rect">
            <a:avLst/>
          </a:prstGeom>
        </p:spPr>
      </p:pic>
    </p:spTree>
    <p:extLst>
      <p:ext uri="{BB962C8B-B14F-4D97-AF65-F5344CB8AC3E}">
        <p14:creationId xmlns:p14="http://schemas.microsoft.com/office/powerpoint/2010/main" val="418413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029D1-32C1-4A82-BAC1-51F0C59B6D75}"/>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3612DD85-F129-4B4A-8C5A-DB36D8C3E70F}"/>
              </a:ext>
            </a:extLst>
          </p:cNvPr>
          <p:cNvSpPr>
            <a:spLocks noGrp="1"/>
          </p:cNvSpPr>
          <p:nvPr>
            <p:ph idx="1"/>
          </p:nvPr>
        </p:nvSpPr>
        <p:spPr>
          <a:xfrm>
            <a:off x="628650" y="1825625"/>
            <a:ext cx="7886700" cy="616239"/>
          </a:xfrm>
        </p:spPr>
        <p:txBody>
          <a:bodyPr/>
          <a:lstStyle/>
          <a:p>
            <a:pPr marL="0" indent="0">
              <a:buNone/>
            </a:pPr>
            <a:r>
              <a:rPr lang="en-US" altLang="zh-TW" dirty="0"/>
              <a:t>Q: </a:t>
            </a:r>
            <a:r>
              <a:rPr lang="zh-TW" altLang="en-US" dirty="0"/>
              <a:t>軟體工程師最常說的謊言有哪些？</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zh-TW" altLang="en-US" dirty="0"/>
          </a:p>
        </p:txBody>
      </p:sp>
      <p:sp>
        <p:nvSpPr>
          <p:cNvPr id="4" name="內容版面配置區 2">
            <a:extLst>
              <a:ext uri="{FF2B5EF4-FFF2-40B4-BE49-F238E27FC236}">
                <a16:creationId xmlns:a16="http://schemas.microsoft.com/office/drawing/2014/main" id="{C227C7D1-E26F-48B5-A932-2374FB23FB97}"/>
              </a:ext>
            </a:extLst>
          </p:cNvPr>
          <p:cNvSpPr txBox="1">
            <a:spLocks/>
          </p:cNvSpPr>
          <p:nvPr/>
        </p:nvSpPr>
        <p:spPr>
          <a:xfrm>
            <a:off x="628650" y="5303116"/>
            <a:ext cx="7886700" cy="61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//TODO</a:t>
            </a:r>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en-US" altLang="zh-TW" dirty="0"/>
          </a:p>
          <a:p>
            <a:pPr marL="0" indent="0">
              <a:buFont typeface="Arial" panose="020B0604020202020204" pitchFamily="34" charset="0"/>
              <a:buNone/>
            </a:pPr>
            <a:endParaRPr lang="zh-TW" altLang="en-US" dirty="0"/>
          </a:p>
        </p:txBody>
      </p:sp>
    </p:spTree>
    <p:extLst>
      <p:ext uri="{BB962C8B-B14F-4D97-AF65-F5344CB8AC3E}">
        <p14:creationId xmlns:p14="http://schemas.microsoft.com/office/powerpoint/2010/main" val="404716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5CC9D6-776F-4880-80B7-4C1C435A660B}"/>
              </a:ext>
            </a:extLst>
          </p:cNvPr>
          <p:cNvSpPr>
            <a:spLocks noGrp="1"/>
          </p:cNvSpPr>
          <p:nvPr>
            <p:ph type="title"/>
          </p:nvPr>
        </p:nvSpPr>
        <p:spPr/>
        <p:txBody>
          <a:bodyPr/>
          <a:lstStyle/>
          <a:p>
            <a:r>
              <a:rPr lang="en-US" altLang="zh-TW" dirty="0"/>
              <a:t>12.1.2 Shape from texture</a:t>
            </a:r>
            <a:endParaRPr lang="zh-TW" altLang="en-US" dirty="0"/>
          </a:p>
        </p:txBody>
      </p:sp>
      <p:sp>
        <p:nvSpPr>
          <p:cNvPr id="3" name="內容版面配置區 2">
            <a:extLst>
              <a:ext uri="{FF2B5EF4-FFF2-40B4-BE49-F238E27FC236}">
                <a16:creationId xmlns:a16="http://schemas.microsoft.com/office/drawing/2014/main" id="{99CE5015-CA1B-4E96-8D5A-19B9B92414E9}"/>
              </a:ext>
            </a:extLst>
          </p:cNvPr>
          <p:cNvSpPr>
            <a:spLocks noGrp="1"/>
          </p:cNvSpPr>
          <p:nvPr>
            <p:ph idx="1"/>
          </p:nvPr>
        </p:nvSpPr>
        <p:spPr/>
        <p:txBody>
          <a:bodyPr/>
          <a:lstStyle/>
          <a:p>
            <a:pPr>
              <a:spcBef>
                <a:spcPct val="0"/>
              </a:spcBef>
              <a:buFontTx/>
              <a:buChar char="•"/>
            </a:pPr>
            <a:r>
              <a:rPr lang="en-US" altLang="zh-TW" sz="3600" b="1" dirty="0"/>
              <a:t>Shape from texture</a:t>
            </a:r>
          </a:p>
          <a:p>
            <a:pPr>
              <a:spcBef>
                <a:spcPct val="0"/>
              </a:spcBef>
              <a:buNone/>
            </a:pPr>
            <a:r>
              <a:rPr lang="en-US" altLang="zh-TW" sz="3200" dirty="0"/>
              <a:t> 	</a:t>
            </a:r>
            <a:r>
              <a:rPr lang="en-US" altLang="zh-TW" dirty="0"/>
              <a:t>The foreshortening of regular patterns as the surface slants or bends away from the camera.</a:t>
            </a:r>
            <a:endParaRPr lang="zh-TW" altLang="en-US" dirty="0"/>
          </a:p>
        </p:txBody>
      </p:sp>
    </p:spTree>
    <p:extLst>
      <p:ext uri="{BB962C8B-B14F-4D97-AF65-F5344CB8AC3E}">
        <p14:creationId xmlns:p14="http://schemas.microsoft.com/office/powerpoint/2010/main" val="332382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217C24-5A66-4813-873F-A2A260F4A50F}"/>
              </a:ext>
            </a:extLst>
          </p:cNvPr>
          <p:cNvSpPr>
            <a:spLocks noGrp="1"/>
          </p:cNvSpPr>
          <p:nvPr>
            <p:ph type="title"/>
          </p:nvPr>
        </p:nvSpPr>
        <p:spPr/>
        <p:txBody>
          <a:bodyPr/>
          <a:lstStyle/>
          <a:p>
            <a:r>
              <a:rPr lang="en-US" altLang="zh-TW" dirty="0"/>
              <a:t>Before Start…</a:t>
            </a:r>
            <a:endParaRPr lang="zh-TW" altLang="en-US" dirty="0"/>
          </a:p>
        </p:txBody>
      </p:sp>
      <p:sp>
        <p:nvSpPr>
          <p:cNvPr id="3" name="內容版面配置區 2">
            <a:extLst>
              <a:ext uri="{FF2B5EF4-FFF2-40B4-BE49-F238E27FC236}">
                <a16:creationId xmlns:a16="http://schemas.microsoft.com/office/drawing/2014/main" id="{20697292-4B44-413B-9ECF-15C3B8372558}"/>
              </a:ext>
            </a:extLst>
          </p:cNvPr>
          <p:cNvSpPr>
            <a:spLocks noGrp="1"/>
          </p:cNvSpPr>
          <p:nvPr>
            <p:ph idx="1"/>
          </p:nvPr>
        </p:nvSpPr>
        <p:spPr/>
        <p:txBody>
          <a:bodyPr/>
          <a:lstStyle/>
          <a:p>
            <a:r>
              <a:rPr lang="en-US" altLang="en-US" dirty="0">
                <a:hlinkClick r:id="rId3"/>
              </a:rPr>
              <a:t>123D Catch for iOS 7</a:t>
            </a:r>
            <a:endParaRPr lang="en-US" altLang="en-US" dirty="0"/>
          </a:p>
          <a:p>
            <a:r>
              <a:rPr lang="en-US" altLang="zh-TW" dirty="0">
                <a:hlinkClick r:id="rId4"/>
              </a:rPr>
              <a:t>Capture: 3D Scan Anything</a:t>
            </a:r>
            <a:endParaRPr lang="en-US" altLang="en-US" dirty="0"/>
          </a:p>
          <a:p>
            <a:r>
              <a:rPr lang="en-US" altLang="en-US" dirty="0" err="1">
                <a:hlinkClick r:id="rId5"/>
              </a:rPr>
              <a:t>holoportation</a:t>
            </a:r>
            <a:r>
              <a:rPr lang="en-US" altLang="en-US" dirty="0">
                <a:hlinkClick r:id="rId5"/>
              </a:rPr>
              <a:t>: virtual 3D teleportation in real-time</a:t>
            </a:r>
            <a:endParaRPr lang="en-US" altLang="en-US" dirty="0"/>
          </a:p>
          <a:p>
            <a:endParaRPr lang="zh-TW" altLang="en-US" dirty="0"/>
          </a:p>
        </p:txBody>
      </p:sp>
    </p:spTree>
    <p:extLst>
      <p:ext uri="{BB962C8B-B14F-4D97-AF65-F5344CB8AC3E}">
        <p14:creationId xmlns:p14="http://schemas.microsoft.com/office/powerpoint/2010/main" val="1464836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2F4B23-BA66-45AE-9F9A-553DCDAA2A77}"/>
              </a:ext>
            </a:extLst>
          </p:cNvPr>
          <p:cNvSpPr>
            <a:spLocks noGrp="1"/>
          </p:cNvSpPr>
          <p:nvPr>
            <p:ph type="title"/>
          </p:nvPr>
        </p:nvSpPr>
        <p:spPr/>
        <p:txBody>
          <a:bodyPr/>
          <a:lstStyle/>
          <a:p>
            <a:r>
              <a:rPr lang="en-US" altLang="zh-TW" dirty="0"/>
              <a:t>12.1.2 Shape from texture</a:t>
            </a:r>
            <a:endParaRPr lang="zh-TW" altLang="en-US" dirty="0"/>
          </a:p>
        </p:txBody>
      </p:sp>
      <p:pic>
        <p:nvPicPr>
          <p:cNvPr id="4" name="內容版面配置區 3">
            <a:extLst>
              <a:ext uri="{FF2B5EF4-FFF2-40B4-BE49-F238E27FC236}">
                <a16:creationId xmlns:a16="http://schemas.microsoft.com/office/drawing/2014/main" id="{3E3A6A7B-9530-484D-843A-89D9741841D1}"/>
              </a:ext>
            </a:extLst>
          </p:cNvPr>
          <p:cNvPicPr>
            <a:picLocks noGrp="1" noChangeAspect="1"/>
          </p:cNvPicPr>
          <p:nvPr>
            <p:ph idx="1"/>
          </p:nvPr>
        </p:nvPicPr>
        <p:blipFill>
          <a:blip r:embed="rId2"/>
          <a:stretch>
            <a:fillRect/>
          </a:stretch>
        </p:blipFill>
        <p:spPr>
          <a:xfrm>
            <a:off x="628650" y="2019061"/>
            <a:ext cx="7886700" cy="3964465"/>
          </a:xfrm>
          <a:prstGeom prst="rect">
            <a:avLst/>
          </a:prstGeom>
        </p:spPr>
      </p:pic>
    </p:spTree>
    <p:extLst>
      <p:ext uri="{BB962C8B-B14F-4D97-AF65-F5344CB8AC3E}">
        <p14:creationId xmlns:p14="http://schemas.microsoft.com/office/powerpoint/2010/main" val="2865198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1B56EDBC-7294-4898-8F45-13A5C0C48795}"/>
              </a:ext>
            </a:extLst>
          </p:cNvPr>
          <p:cNvPicPr>
            <a:picLocks noGrp="1" noChangeAspect="1"/>
          </p:cNvPicPr>
          <p:nvPr>
            <p:ph idx="1"/>
          </p:nvPr>
        </p:nvPicPr>
        <p:blipFill>
          <a:blip r:embed="rId2"/>
          <a:stretch>
            <a:fillRect/>
          </a:stretch>
        </p:blipFill>
        <p:spPr>
          <a:xfrm>
            <a:off x="1409963" y="643466"/>
            <a:ext cx="6324073" cy="5571067"/>
          </a:xfrm>
          <a:prstGeom prst="rect">
            <a:avLst/>
          </a:prstGeom>
        </p:spPr>
      </p:pic>
    </p:spTree>
    <p:extLst>
      <p:ext uri="{BB962C8B-B14F-4D97-AF65-F5344CB8AC3E}">
        <p14:creationId xmlns:p14="http://schemas.microsoft.com/office/powerpoint/2010/main" val="1358685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0BF13-B183-4BE4-8A94-6612E43B1891}"/>
              </a:ext>
            </a:extLst>
          </p:cNvPr>
          <p:cNvSpPr>
            <a:spLocks noGrp="1"/>
          </p:cNvSpPr>
          <p:nvPr>
            <p:ph type="title"/>
          </p:nvPr>
        </p:nvSpPr>
        <p:spPr/>
        <p:txBody>
          <a:bodyPr/>
          <a:lstStyle/>
          <a:p>
            <a:r>
              <a:rPr lang="en-US" altLang="zh-TW" dirty="0"/>
              <a:t>12.1.3 Shape from focus</a:t>
            </a:r>
            <a:endParaRPr lang="zh-TW" altLang="en-US" dirty="0"/>
          </a:p>
        </p:txBody>
      </p:sp>
      <p:sp>
        <p:nvSpPr>
          <p:cNvPr id="3" name="內容版面配置區 2">
            <a:extLst>
              <a:ext uri="{FF2B5EF4-FFF2-40B4-BE49-F238E27FC236}">
                <a16:creationId xmlns:a16="http://schemas.microsoft.com/office/drawing/2014/main" id="{ABDE0FC8-01DB-4906-9C14-5ECAC1839CC2}"/>
              </a:ext>
            </a:extLst>
          </p:cNvPr>
          <p:cNvSpPr>
            <a:spLocks noGrp="1"/>
          </p:cNvSpPr>
          <p:nvPr>
            <p:ph idx="1"/>
          </p:nvPr>
        </p:nvSpPr>
        <p:spPr/>
        <p:txBody>
          <a:bodyPr>
            <a:normAutofit lnSpcReduction="10000"/>
          </a:bodyPr>
          <a:lstStyle/>
          <a:p>
            <a:r>
              <a:rPr lang="en-US" altLang="zh-TW" sz="3600" b="1" dirty="0"/>
              <a:t>Shape from focus</a:t>
            </a:r>
          </a:p>
          <a:p>
            <a:pPr>
              <a:buNone/>
            </a:pPr>
            <a:r>
              <a:rPr lang="en-US" altLang="zh-TW" dirty="0"/>
              <a:t>   A strong cue for object depth is the amount of </a:t>
            </a:r>
            <a:r>
              <a:rPr lang="en-US" altLang="zh-TW" dirty="0">
                <a:solidFill>
                  <a:srgbClr val="FF0000"/>
                </a:solidFill>
              </a:rPr>
              <a:t>blur</a:t>
            </a:r>
            <a:r>
              <a:rPr lang="en-US" altLang="zh-TW" dirty="0"/>
              <a:t>, which increases as the object’s surface moves away from the camera’s focusing distance.</a:t>
            </a:r>
          </a:p>
          <a:p>
            <a:r>
              <a:rPr lang="en-US" altLang="zh-TW" dirty="0"/>
              <a:t>The amount of blur increases in both directions as you move away from the focus plane. Therefore, it is necessary to </a:t>
            </a:r>
          </a:p>
          <a:p>
            <a:pPr marL="914400" lvl="1" indent="-457200">
              <a:buFont typeface="+mj-lt"/>
              <a:buAutoNum type="arabicPeriod"/>
            </a:pPr>
            <a:r>
              <a:rPr lang="en-US" altLang="zh-TW" dirty="0"/>
              <a:t>use two or more images captured with different focus distance settings </a:t>
            </a:r>
          </a:p>
          <a:p>
            <a:pPr marL="914400" lvl="1" indent="-457200">
              <a:buFont typeface="+mj-lt"/>
              <a:buAutoNum type="arabicPeriod"/>
            </a:pPr>
            <a:r>
              <a:rPr lang="en-US" altLang="zh-TW" dirty="0"/>
              <a:t>or to translate the object in depth and look for the point of maximum sharpness.</a:t>
            </a:r>
          </a:p>
          <a:p>
            <a:endParaRPr lang="zh-TW" altLang="en-US" dirty="0"/>
          </a:p>
        </p:txBody>
      </p:sp>
    </p:spTree>
    <p:extLst>
      <p:ext uri="{BB962C8B-B14F-4D97-AF65-F5344CB8AC3E}">
        <p14:creationId xmlns:p14="http://schemas.microsoft.com/office/powerpoint/2010/main" val="2706933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瓶, 室內, 桌, 食物 的圖片&#10;&#10;描述是以非常高的可信度產生">
            <a:extLst>
              <a:ext uri="{FF2B5EF4-FFF2-40B4-BE49-F238E27FC236}">
                <a16:creationId xmlns:a16="http://schemas.microsoft.com/office/drawing/2014/main" id="{D9FC98C1-AAD7-4965-B8B4-EC02170CF4EA}"/>
              </a:ext>
            </a:extLst>
          </p:cNvPr>
          <p:cNvPicPr>
            <a:picLocks noGrp="1" noChangeAspect="1"/>
          </p:cNvPicPr>
          <p:nvPr>
            <p:ph idx="1"/>
          </p:nvPr>
        </p:nvPicPr>
        <p:blipFill>
          <a:blip r:embed="rId2"/>
          <a:stretch>
            <a:fillRect/>
          </a:stretch>
        </p:blipFill>
        <p:spPr>
          <a:xfrm>
            <a:off x="482600" y="1128712"/>
            <a:ext cx="8178799" cy="4600575"/>
          </a:xfrm>
          <a:prstGeom prst="rect">
            <a:avLst/>
          </a:prstGeom>
        </p:spPr>
      </p:pic>
    </p:spTree>
    <p:extLst>
      <p:ext uri="{BB962C8B-B14F-4D97-AF65-F5344CB8AC3E}">
        <p14:creationId xmlns:p14="http://schemas.microsoft.com/office/powerpoint/2010/main" val="191015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42C28F-F9B9-462B-B3B4-23C0841E4B1F}"/>
              </a:ext>
            </a:extLst>
          </p:cNvPr>
          <p:cNvSpPr>
            <a:spLocks noGrp="1"/>
          </p:cNvSpPr>
          <p:nvPr>
            <p:ph type="title"/>
          </p:nvPr>
        </p:nvSpPr>
        <p:spPr>
          <a:xfrm>
            <a:off x="628650" y="365126"/>
            <a:ext cx="7886700" cy="1325563"/>
          </a:xfrm>
        </p:spPr>
        <p:txBody>
          <a:bodyPr/>
          <a:lstStyle/>
          <a:p>
            <a:r>
              <a:rPr lang="en-US" altLang="zh-TW" dirty="0"/>
              <a:t>12.1.3 Shape from focus</a:t>
            </a:r>
            <a:endParaRPr lang="zh-TW" altLang="en-US" dirty="0"/>
          </a:p>
        </p:txBody>
      </p:sp>
      <p:sp>
        <p:nvSpPr>
          <p:cNvPr id="3" name="內容版面配置區 2">
            <a:extLst>
              <a:ext uri="{FF2B5EF4-FFF2-40B4-BE49-F238E27FC236}">
                <a16:creationId xmlns:a16="http://schemas.microsoft.com/office/drawing/2014/main" id="{9272AE39-8EFD-4EEC-8C08-7B065E32CE33}"/>
              </a:ext>
            </a:extLst>
          </p:cNvPr>
          <p:cNvSpPr>
            <a:spLocks noGrp="1"/>
          </p:cNvSpPr>
          <p:nvPr>
            <p:ph idx="1"/>
          </p:nvPr>
        </p:nvSpPr>
        <p:spPr>
          <a:xfrm>
            <a:off x="628650" y="1825625"/>
            <a:ext cx="7886700" cy="4351338"/>
          </a:xfrm>
        </p:spPr>
        <p:txBody>
          <a:bodyPr/>
          <a:lstStyle/>
          <a:p>
            <a:r>
              <a:rPr lang="en-US" altLang="zh-TW"/>
              <a:t>The magnification of the object can vary as the focus distance is changed or the object is moved. This can be modeled either explicitly (making correspondence more difficult) or using telecentric optics, which approximate an orthographic camera and require an aperture in front of the lens.</a:t>
            </a:r>
          </a:p>
          <a:p>
            <a:endParaRPr lang="zh-TW" altLang="en-US" dirty="0"/>
          </a:p>
        </p:txBody>
      </p:sp>
      <p:pic>
        <p:nvPicPr>
          <p:cNvPr id="4" name="圖片 3">
            <a:extLst>
              <a:ext uri="{FF2B5EF4-FFF2-40B4-BE49-F238E27FC236}">
                <a16:creationId xmlns:a16="http://schemas.microsoft.com/office/drawing/2014/main" id="{4EFD951D-A4FA-40DD-A79B-731D1AA6040C}"/>
              </a:ext>
            </a:extLst>
          </p:cNvPr>
          <p:cNvPicPr>
            <a:picLocks noChangeAspect="1"/>
          </p:cNvPicPr>
          <p:nvPr/>
        </p:nvPicPr>
        <p:blipFill>
          <a:blip r:embed="rId3"/>
          <a:stretch>
            <a:fillRect/>
          </a:stretch>
        </p:blipFill>
        <p:spPr>
          <a:xfrm>
            <a:off x="479813" y="4328606"/>
            <a:ext cx="3853006" cy="2164268"/>
          </a:xfrm>
          <a:prstGeom prst="rect">
            <a:avLst/>
          </a:prstGeom>
        </p:spPr>
      </p:pic>
      <p:pic>
        <p:nvPicPr>
          <p:cNvPr id="5" name="圖片 4">
            <a:extLst>
              <a:ext uri="{FF2B5EF4-FFF2-40B4-BE49-F238E27FC236}">
                <a16:creationId xmlns:a16="http://schemas.microsoft.com/office/drawing/2014/main" id="{CC4D826D-6251-4CDB-BB5E-0E8EDFBF4679}"/>
              </a:ext>
            </a:extLst>
          </p:cNvPr>
          <p:cNvPicPr>
            <a:picLocks noChangeAspect="1"/>
          </p:cNvPicPr>
          <p:nvPr/>
        </p:nvPicPr>
        <p:blipFill>
          <a:blip r:embed="rId4"/>
          <a:stretch>
            <a:fillRect/>
          </a:stretch>
        </p:blipFill>
        <p:spPr>
          <a:xfrm>
            <a:off x="5680344" y="4328606"/>
            <a:ext cx="2578832" cy="2152075"/>
          </a:xfrm>
          <a:prstGeom prst="rect">
            <a:avLst/>
          </a:prstGeom>
        </p:spPr>
      </p:pic>
    </p:spTree>
    <p:extLst>
      <p:ext uri="{BB962C8B-B14F-4D97-AF65-F5344CB8AC3E}">
        <p14:creationId xmlns:p14="http://schemas.microsoft.com/office/powerpoint/2010/main" val="880204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5236B787-4C3C-4448-98EE-86E0EB593085}"/>
              </a:ext>
            </a:extLst>
          </p:cNvPr>
          <p:cNvPicPr>
            <a:picLocks noGrp="1" noChangeAspect="1"/>
          </p:cNvPicPr>
          <p:nvPr>
            <p:ph idx="1"/>
          </p:nvPr>
        </p:nvPicPr>
        <p:blipFill>
          <a:blip r:embed="rId2"/>
          <a:stretch>
            <a:fillRect/>
          </a:stretch>
        </p:blipFill>
        <p:spPr>
          <a:xfrm>
            <a:off x="482600" y="1547876"/>
            <a:ext cx="8178799" cy="3762247"/>
          </a:xfrm>
          <a:prstGeom prst="rect">
            <a:avLst/>
          </a:prstGeom>
        </p:spPr>
      </p:pic>
    </p:spTree>
    <p:extLst>
      <p:ext uri="{BB962C8B-B14F-4D97-AF65-F5344CB8AC3E}">
        <p14:creationId xmlns:p14="http://schemas.microsoft.com/office/powerpoint/2010/main" val="1123427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3E04D-689C-4A26-B0AF-F71A8F09BE7B}"/>
              </a:ext>
            </a:extLst>
          </p:cNvPr>
          <p:cNvSpPr>
            <a:spLocks noGrp="1"/>
          </p:cNvSpPr>
          <p:nvPr>
            <p:ph type="title"/>
          </p:nvPr>
        </p:nvSpPr>
        <p:spPr/>
        <p:txBody>
          <a:bodyPr/>
          <a:lstStyle/>
          <a:p>
            <a:r>
              <a:rPr lang="en-US" altLang="zh-TW" dirty="0"/>
              <a:t>12.1.3 Shape from focus</a:t>
            </a:r>
            <a:endParaRPr lang="zh-TW" altLang="en-US" dirty="0"/>
          </a:p>
        </p:txBody>
      </p:sp>
      <p:sp>
        <p:nvSpPr>
          <p:cNvPr id="3" name="內容版面配置區 2">
            <a:extLst>
              <a:ext uri="{FF2B5EF4-FFF2-40B4-BE49-F238E27FC236}">
                <a16:creationId xmlns:a16="http://schemas.microsoft.com/office/drawing/2014/main" id="{EFDC2C01-C032-4700-9D40-53510A55CC7A}"/>
              </a:ext>
            </a:extLst>
          </p:cNvPr>
          <p:cNvSpPr>
            <a:spLocks noGrp="1"/>
          </p:cNvSpPr>
          <p:nvPr>
            <p:ph idx="1"/>
          </p:nvPr>
        </p:nvSpPr>
        <p:spPr/>
        <p:txBody>
          <a:bodyPr/>
          <a:lstStyle/>
          <a:p>
            <a:r>
              <a:rPr lang="en-US" altLang="zh-TW" dirty="0"/>
              <a:t>The amount of defocus must be reliably estimated. A simple approach is to average the squared gradient in a region but this suffers from several problems, including the image magnification problem mentioned above. A better solution is to use carefully designed rational filters.</a:t>
            </a:r>
            <a:endParaRPr lang="en-US" altLang="zh-TW" sz="3600" dirty="0"/>
          </a:p>
          <a:p>
            <a:endParaRPr lang="zh-TW" altLang="en-US" dirty="0"/>
          </a:p>
        </p:txBody>
      </p:sp>
    </p:spTree>
    <p:extLst>
      <p:ext uri="{BB962C8B-B14F-4D97-AF65-F5344CB8AC3E}">
        <p14:creationId xmlns:p14="http://schemas.microsoft.com/office/powerpoint/2010/main" val="1090254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F0876C63-0342-4B13-A4DB-C367AC38220F}"/>
              </a:ext>
            </a:extLst>
          </p:cNvPr>
          <p:cNvPicPr>
            <a:picLocks noGrp="1" noChangeAspect="1"/>
          </p:cNvPicPr>
          <p:nvPr>
            <p:ph idx="1"/>
          </p:nvPr>
        </p:nvPicPr>
        <p:blipFill>
          <a:blip r:embed="rId3"/>
          <a:stretch>
            <a:fillRect/>
          </a:stretch>
        </p:blipFill>
        <p:spPr>
          <a:xfrm>
            <a:off x="482600" y="781113"/>
            <a:ext cx="8178799" cy="5295773"/>
          </a:xfrm>
          <a:prstGeom prst="rect">
            <a:avLst/>
          </a:prstGeom>
        </p:spPr>
      </p:pic>
      <p:sp>
        <p:nvSpPr>
          <p:cNvPr id="3" name="矩形 2">
            <a:extLst>
              <a:ext uri="{FF2B5EF4-FFF2-40B4-BE49-F238E27FC236}">
                <a16:creationId xmlns:a16="http://schemas.microsoft.com/office/drawing/2014/main" id="{9E99D402-C82C-4F2F-903C-BC2D059BB9DC}"/>
              </a:ext>
            </a:extLst>
          </p:cNvPr>
          <p:cNvSpPr/>
          <p:nvPr/>
        </p:nvSpPr>
        <p:spPr>
          <a:xfrm>
            <a:off x="602673" y="6295095"/>
            <a:ext cx="5922818" cy="369332"/>
          </a:xfrm>
          <a:prstGeom prst="rect">
            <a:avLst/>
          </a:prstGeom>
        </p:spPr>
        <p:txBody>
          <a:bodyPr wrap="square">
            <a:spAutoFit/>
          </a:bodyPr>
          <a:lstStyle/>
          <a:p>
            <a:r>
              <a:rPr lang="en-US" altLang="en-US" dirty="0">
                <a:hlinkClick r:id="rId4"/>
              </a:rPr>
              <a:t>http://www.cs.columbia.edu/CAVE/projects/depth_defocus/</a:t>
            </a:r>
            <a:endParaRPr lang="en-US" altLang="en-US" dirty="0"/>
          </a:p>
        </p:txBody>
      </p:sp>
    </p:spTree>
    <p:extLst>
      <p:ext uri="{BB962C8B-B14F-4D97-AF65-F5344CB8AC3E}">
        <p14:creationId xmlns:p14="http://schemas.microsoft.com/office/powerpoint/2010/main" val="2757708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C9FBB9-BFC1-4843-AD7A-0B161AEA4228}"/>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8385865F-A059-446E-AC93-400B6298FADF}"/>
              </a:ext>
            </a:extLst>
          </p:cNvPr>
          <p:cNvSpPr>
            <a:spLocks noGrp="1"/>
          </p:cNvSpPr>
          <p:nvPr>
            <p:ph idx="1"/>
          </p:nvPr>
        </p:nvSpPr>
        <p:spPr>
          <a:xfrm>
            <a:off x="628650" y="1836016"/>
            <a:ext cx="7886700" cy="907184"/>
          </a:xfrm>
        </p:spPr>
        <p:txBody>
          <a:bodyPr/>
          <a:lstStyle/>
          <a:p>
            <a:pPr marL="0" indent="0">
              <a:buNone/>
            </a:pPr>
            <a:r>
              <a:rPr lang="en-US" altLang="zh-TW" dirty="0"/>
              <a:t>Q: </a:t>
            </a:r>
            <a:r>
              <a:rPr lang="zh-TW" altLang="en-US" dirty="0"/>
              <a:t>身為</a:t>
            </a:r>
            <a:r>
              <a:rPr lang="en-US" altLang="zh-TW" dirty="0"/>
              <a:t>IT</a:t>
            </a:r>
            <a:r>
              <a:rPr lang="zh-TW" altLang="en-US" dirty="0"/>
              <a:t>從業人員，你覺得有甚麼工具大大提供了工作效率？</a:t>
            </a:r>
          </a:p>
        </p:txBody>
      </p:sp>
      <p:sp>
        <p:nvSpPr>
          <p:cNvPr id="4" name="內容版面配置區 2">
            <a:extLst>
              <a:ext uri="{FF2B5EF4-FFF2-40B4-BE49-F238E27FC236}">
                <a16:creationId xmlns:a16="http://schemas.microsoft.com/office/drawing/2014/main" id="{08DC3765-8D2C-4C52-ACFE-6D9C44B542C1}"/>
              </a:ext>
            </a:extLst>
          </p:cNvPr>
          <p:cNvSpPr txBox="1">
            <a:spLocks/>
          </p:cNvSpPr>
          <p:nvPr/>
        </p:nvSpPr>
        <p:spPr>
          <a:xfrm>
            <a:off x="628650" y="5528253"/>
            <a:ext cx="7886700" cy="4742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t>A: </a:t>
            </a:r>
            <a:r>
              <a:rPr lang="zh-TW" altLang="en-US" dirty="0"/>
              <a:t>單身</a:t>
            </a:r>
          </a:p>
        </p:txBody>
      </p:sp>
    </p:spTree>
    <p:extLst>
      <p:ext uri="{BB962C8B-B14F-4D97-AF65-F5344CB8AC3E}">
        <p14:creationId xmlns:p14="http://schemas.microsoft.com/office/powerpoint/2010/main" val="244017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4DB09-7DDD-42C8-A86D-D27FE16ACE87}"/>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pic>
        <p:nvPicPr>
          <p:cNvPr id="4" name="內容版面配置區 3">
            <a:extLst>
              <a:ext uri="{FF2B5EF4-FFF2-40B4-BE49-F238E27FC236}">
                <a16:creationId xmlns:a16="http://schemas.microsoft.com/office/drawing/2014/main" id="{0D48626B-E290-4BE8-AA3B-2BF21492676E}"/>
              </a:ext>
            </a:extLst>
          </p:cNvPr>
          <p:cNvPicPr>
            <a:picLocks noGrp="1" noChangeAspect="1"/>
          </p:cNvPicPr>
          <p:nvPr>
            <p:ph idx="1"/>
          </p:nvPr>
        </p:nvPicPr>
        <p:blipFill>
          <a:blip r:embed="rId3"/>
          <a:stretch>
            <a:fillRect/>
          </a:stretch>
        </p:blipFill>
        <p:spPr>
          <a:xfrm>
            <a:off x="628650" y="2160704"/>
            <a:ext cx="7886700" cy="3681180"/>
          </a:xfrm>
          <a:prstGeom prst="rect">
            <a:avLst/>
          </a:prstGeom>
        </p:spPr>
      </p:pic>
    </p:spTree>
    <p:extLst>
      <p:ext uri="{BB962C8B-B14F-4D97-AF65-F5344CB8AC3E}">
        <p14:creationId xmlns:p14="http://schemas.microsoft.com/office/powerpoint/2010/main" val="78149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79F527-2AA3-4064-AA69-3233A0B837F2}"/>
              </a:ext>
            </a:extLst>
          </p:cNvPr>
          <p:cNvSpPr>
            <a:spLocks noGrp="1"/>
          </p:cNvSpPr>
          <p:nvPr>
            <p:ph type="title"/>
          </p:nvPr>
        </p:nvSpPr>
        <p:spPr>
          <a:xfrm>
            <a:off x="628650" y="365125"/>
            <a:ext cx="7886700" cy="1325563"/>
          </a:xfrm>
        </p:spPr>
        <p:txBody>
          <a:bodyPr>
            <a:normAutofit/>
          </a:bodyPr>
          <a:lstStyle/>
          <a:p>
            <a:r>
              <a:rPr lang="en-US" altLang="zh-TW" dirty="0"/>
              <a:t>Ch12. 3D reconstruction</a:t>
            </a:r>
            <a:endParaRPr lang="zh-TW" altLang="en-US" dirty="0"/>
          </a:p>
        </p:txBody>
      </p:sp>
      <p:graphicFrame>
        <p:nvGraphicFramePr>
          <p:cNvPr id="5" name="內容版面配置區 2">
            <a:extLst>
              <a:ext uri="{FF2B5EF4-FFF2-40B4-BE49-F238E27FC236}">
                <a16:creationId xmlns:a16="http://schemas.microsoft.com/office/drawing/2014/main" id="{CA2ED8A0-F311-4E35-8538-6258EA60EB34}"/>
              </a:ext>
            </a:extLst>
          </p:cNvPr>
          <p:cNvGraphicFramePr>
            <a:graphicFrameLocks noGrp="1"/>
          </p:cNvGraphicFramePr>
          <p:nvPr>
            <p:ph idx="1"/>
            <p:extLst>
              <p:ext uri="{D42A27DB-BD31-4B8C-83A1-F6EECF244321}">
                <p14:modId xmlns:p14="http://schemas.microsoft.com/office/powerpoint/2010/main" val="156023974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923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2E708C-A071-4AEB-95CF-43BB4865A22B}"/>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sp>
        <p:nvSpPr>
          <p:cNvPr id="3" name="內容版面配置區 2">
            <a:extLst>
              <a:ext uri="{FF2B5EF4-FFF2-40B4-BE49-F238E27FC236}">
                <a16:creationId xmlns:a16="http://schemas.microsoft.com/office/drawing/2014/main" id="{F9B9CB31-6F4E-4DDA-BC20-864A4A543F9F}"/>
              </a:ext>
            </a:extLst>
          </p:cNvPr>
          <p:cNvSpPr>
            <a:spLocks noGrp="1"/>
          </p:cNvSpPr>
          <p:nvPr>
            <p:ph idx="1"/>
          </p:nvPr>
        </p:nvSpPr>
        <p:spPr/>
        <p:txBody>
          <a:bodyPr/>
          <a:lstStyle/>
          <a:p>
            <a:r>
              <a:rPr lang="en-US" altLang="zh-TW" dirty="0"/>
              <a:t>Kinect</a:t>
            </a:r>
          </a:p>
          <a:p>
            <a:r>
              <a:rPr lang="en-US" altLang="zh-TW" dirty="0">
                <a:hlinkClick r:id="rId2"/>
              </a:rPr>
              <a:t>Azure Kinect DK</a:t>
            </a:r>
            <a:endParaRPr lang="zh-TW" altLang="en-US" dirty="0"/>
          </a:p>
          <a:p>
            <a:endParaRPr lang="en-US" altLang="zh-TW" dirty="0"/>
          </a:p>
          <a:p>
            <a:endParaRPr lang="zh-TW" altLang="en-US" dirty="0"/>
          </a:p>
        </p:txBody>
      </p:sp>
      <p:pic>
        <p:nvPicPr>
          <p:cNvPr id="4" name="圖片 3">
            <a:extLst>
              <a:ext uri="{FF2B5EF4-FFF2-40B4-BE49-F238E27FC236}">
                <a16:creationId xmlns:a16="http://schemas.microsoft.com/office/drawing/2014/main" id="{39E9DE4E-6AE8-4DE6-B61E-A87A2C81F977}"/>
              </a:ext>
            </a:extLst>
          </p:cNvPr>
          <p:cNvPicPr>
            <a:picLocks noChangeAspect="1"/>
          </p:cNvPicPr>
          <p:nvPr/>
        </p:nvPicPr>
        <p:blipFill>
          <a:blip r:embed="rId3"/>
          <a:stretch>
            <a:fillRect/>
          </a:stretch>
        </p:blipFill>
        <p:spPr>
          <a:xfrm>
            <a:off x="3765883" y="1690689"/>
            <a:ext cx="4954003" cy="4884534"/>
          </a:xfrm>
          <a:prstGeom prst="rect">
            <a:avLst/>
          </a:prstGeom>
        </p:spPr>
      </p:pic>
    </p:spTree>
    <p:extLst>
      <p:ext uri="{BB962C8B-B14F-4D97-AF65-F5344CB8AC3E}">
        <p14:creationId xmlns:p14="http://schemas.microsoft.com/office/powerpoint/2010/main" val="3462042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D28139-1BC7-4F29-9F80-6A8270435F4F}"/>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sp>
        <p:nvSpPr>
          <p:cNvPr id="3" name="內容版面配置區 2">
            <a:extLst>
              <a:ext uri="{FF2B5EF4-FFF2-40B4-BE49-F238E27FC236}">
                <a16:creationId xmlns:a16="http://schemas.microsoft.com/office/drawing/2014/main" id="{49C61DE2-011B-49B7-AF11-8987074135A3}"/>
              </a:ext>
            </a:extLst>
          </p:cNvPr>
          <p:cNvSpPr>
            <a:spLocks noGrp="1"/>
          </p:cNvSpPr>
          <p:nvPr>
            <p:ph idx="1"/>
          </p:nvPr>
        </p:nvSpPr>
        <p:spPr/>
        <p:txBody>
          <a:bodyPr/>
          <a:lstStyle/>
          <a:p>
            <a:r>
              <a:rPr lang="en-US" altLang="zh-TW" dirty="0">
                <a:hlinkClick r:id="rId2"/>
              </a:rPr>
              <a:t>Tango</a:t>
            </a:r>
            <a:endParaRPr lang="en-US" altLang="zh-TW" dirty="0"/>
          </a:p>
          <a:p>
            <a:r>
              <a:rPr lang="en-US" altLang="zh-TW" dirty="0" err="1">
                <a:hlinkClick r:id="rId3"/>
              </a:rPr>
              <a:t>ARCore</a:t>
            </a:r>
            <a:endParaRPr lang="en-US" altLang="zh-TW" dirty="0"/>
          </a:p>
          <a:p>
            <a:endParaRPr lang="zh-TW" altLang="en-US" dirty="0"/>
          </a:p>
        </p:txBody>
      </p:sp>
    </p:spTree>
    <p:extLst>
      <p:ext uri="{BB962C8B-B14F-4D97-AF65-F5344CB8AC3E}">
        <p14:creationId xmlns:p14="http://schemas.microsoft.com/office/powerpoint/2010/main" val="3444040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AE70BE-D196-4275-8951-064E7343448E}"/>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pic>
        <p:nvPicPr>
          <p:cNvPr id="4" name="內容版面配置區 3">
            <a:extLst>
              <a:ext uri="{FF2B5EF4-FFF2-40B4-BE49-F238E27FC236}">
                <a16:creationId xmlns:a16="http://schemas.microsoft.com/office/drawing/2014/main" id="{F933AE6B-8F7D-400A-B491-139EDC1D586B}"/>
              </a:ext>
            </a:extLst>
          </p:cNvPr>
          <p:cNvPicPr>
            <a:picLocks noGrp="1" noChangeAspect="1"/>
          </p:cNvPicPr>
          <p:nvPr>
            <p:ph idx="1"/>
          </p:nvPr>
        </p:nvPicPr>
        <p:blipFill>
          <a:blip r:embed="rId3"/>
          <a:stretch>
            <a:fillRect/>
          </a:stretch>
        </p:blipFill>
        <p:spPr>
          <a:xfrm>
            <a:off x="479651" y="1980381"/>
            <a:ext cx="8184697" cy="4119630"/>
          </a:xfrm>
          <a:prstGeom prst="rect">
            <a:avLst/>
          </a:prstGeom>
        </p:spPr>
      </p:pic>
      <p:sp>
        <p:nvSpPr>
          <p:cNvPr id="5" name="文字方塊 4">
            <a:extLst>
              <a:ext uri="{FF2B5EF4-FFF2-40B4-BE49-F238E27FC236}">
                <a16:creationId xmlns:a16="http://schemas.microsoft.com/office/drawing/2014/main" id="{8EEB9E61-056B-42E9-9951-5D023C39609D}"/>
              </a:ext>
            </a:extLst>
          </p:cNvPr>
          <p:cNvSpPr txBox="1">
            <a:spLocks noChangeArrowheads="1"/>
          </p:cNvSpPr>
          <p:nvPr/>
        </p:nvSpPr>
        <p:spPr bwMode="auto">
          <a:xfrm>
            <a:off x="3723565" y="6500727"/>
            <a:ext cx="542043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600" dirty="0"/>
              <a:t>SPIE: Society of Photo-Optical Instrumentation Engineers</a:t>
            </a:r>
          </a:p>
          <a:p>
            <a:pPr eaLnBrk="1" hangingPunct="1">
              <a:spcBef>
                <a:spcPct val="0"/>
              </a:spcBef>
              <a:buClrTx/>
              <a:buSzTx/>
              <a:buFontTx/>
              <a:buNone/>
            </a:pPr>
            <a:endParaRPr lang="en-US" altLang="zh-TW" sz="1800" dirty="0"/>
          </a:p>
          <a:p>
            <a:pPr eaLnBrk="1" hangingPunct="1">
              <a:spcBef>
                <a:spcPct val="0"/>
              </a:spcBef>
              <a:buClrTx/>
              <a:buSzTx/>
              <a:buFontTx/>
              <a:buNone/>
            </a:pPr>
            <a:endParaRPr lang="en-US" altLang="zh-TW" sz="1800" dirty="0"/>
          </a:p>
          <a:p>
            <a:pPr eaLnBrk="1" hangingPunct="1">
              <a:spcBef>
                <a:spcPct val="0"/>
              </a:spcBef>
              <a:buClrTx/>
              <a:buSzTx/>
              <a:buFontTx/>
              <a:buNone/>
            </a:pPr>
            <a:endParaRPr lang="zh-TW" altLang="en-US" sz="1800" dirty="0"/>
          </a:p>
        </p:txBody>
      </p:sp>
    </p:spTree>
    <p:extLst>
      <p:ext uri="{BB962C8B-B14F-4D97-AF65-F5344CB8AC3E}">
        <p14:creationId xmlns:p14="http://schemas.microsoft.com/office/powerpoint/2010/main" val="2334716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A7F9-6CA3-4FA3-B365-8C576A2E21C6}"/>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pic>
        <p:nvPicPr>
          <p:cNvPr id="5" name="內容版面配置區 4">
            <a:extLst>
              <a:ext uri="{FF2B5EF4-FFF2-40B4-BE49-F238E27FC236}">
                <a16:creationId xmlns:a16="http://schemas.microsoft.com/office/drawing/2014/main" id="{1080D88C-55CA-45E4-81BC-FC7F3E9A1269}"/>
              </a:ext>
            </a:extLst>
          </p:cNvPr>
          <p:cNvPicPr>
            <a:picLocks noGrp="1" noChangeAspect="1"/>
          </p:cNvPicPr>
          <p:nvPr>
            <p:ph idx="1"/>
          </p:nvPr>
        </p:nvPicPr>
        <p:blipFill>
          <a:blip r:embed="rId2"/>
          <a:stretch>
            <a:fillRect/>
          </a:stretch>
        </p:blipFill>
        <p:spPr>
          <a:xfrm>
            <a:off x="275219" y="1930400"/>
            <a:ext cx="8593562" cy="3826999"/>
          </a:xfrm>
          <a:prstGeom prst="rect">
            <a:avLst/>
          </a:prstGeom>
        </p:spPr>
      </p:pic>
    </p:spTree>
    <p:extLst>
      <p:ext uri="{BB962C8B-B14F-4D97-AF65-F5344CB8AC3E}">
        <p14:creationId xmlns:p14="http://schemas.microsoft.com/office/powerpoint/2010/main" val="190013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FE8D33-B614-41B2-AFAF-512A24DBD797}"/>
              </a:ext>
            </a:extLst>
          </p:cNvPr>
          <p:cNvSpPr>
            <a:spLocks noGrp="1"/>
          </p:cNvSpPr>
          <p:nvPr>
            <p:ph type="title"/>
          </p:nvPr>
        </p:nvSpPr>
        <p:spPr/>
        <p:txBody>
          <a:bodyPr/>
          <a:lstStyle/>
          <a:p>
            <a:r>
              <a:rPr lang="en-US" altLang="zh-TW" dirty="0"/>
              <a:t>12.2 Active </a:t>
            </a:r>
            <a:r>
              <a:rPr lang="en-US" altLang="zh-TW" dirty="0" err="1"/>
              <a:t>Rangefinding</a:t>
            </a:r>
            <a:endParaRPr lang="zh-TW" altLang="en-US" dirty="0"/>
          </a:p>
        </p:txBody>
      </p:sp>
      <p:sp>
        <p:nvSpPr>
          <p:cNvPr id="3" name="內容版面配置區 2">
            <a:extLst>
              <a:ext uri="{FF2B5EF4-FFF2-40B4-BE49-F238E27FC236}">
                <a16:creationId xmlns:a16="http://schemas.microsoft.com/office/drawing/2014/main" id="{DA7F773B-75CF-4FC3-9047-C33E693F9B23}"/>
              </a:ext>
            </a:extLst>
          </p:cNvPr>
          <p:cNvSpPr>
            <a:spLocks noGrp="1"/>
          </p:cNvSpPr>
          <p:nvPr>
            <p:ph idx="1"/>
          </p:nvPr>
        </p:nvSpPr>
        <p:spPr/>
        <p:txBody>
          <a:bodyPr/>
          <a:lstStyle/>
          <a:p>
            <a:r>
              <a:rPr lang="en-US" altLang="en-US" dirty="0">
                <a:hlinkClick r:id="rId2"/>
              </a:rPr>
              <a:t>NBA 2K15</a:t>
            </a:r>
            <a:endParaRPr lang="en-US" altLang="en-US" dirty="0"/>
          </a:p>
          <a:p>
            <a:r>
              <a:rPr lang="en-US" altLang="en-US" dirty="0">
                <a:hlinkClick r:id="rId3"/>
              </a:rPr>
              <a:t>Bad face scan</a:t>
            </a:r>
            <a:endParaRPr lang="en-US" altLang="en-US" dirty="0"/>
          </a:p>
          <a:p>
            <a:r>
              <a:rPr lang="en-US" altLang="zh-TW" dirty="0">
                <a:hlinkClick r:id="rId4"/>
              </a:rPr>
              <a:t>NBA 2K19 face scan</a:t>
            </a:r>
            <a:endParaRPr lang="zh-TW" altLang="en-US" dirty="0"/>
          </a:p>
        </p:txBody>
      </p:sp>
    </p:spTree>
    <p:extLst>
      <p:ext uri="{BB962C8B-B14F-4D97-AF65-F5344CB8AC3E}">
        <p14:creationId xmlns:p14="http://schemas.microsoft.com/office/powerpoint/2010/main" val="98698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348D09-A84A-4AB0-9027-480842B5F4EF}"/>
              </a:ext>
            </a:extLst>
          </p:cNvPr>
          <p:cNvSpPr>
            <a:spLocks noGrp="1"/>
          </p:cNvSpPr>
          <p:nvPr>
            <p:ph type="title"/>
          </p:nvPr>
        </p:nvSpPr>
        <p:spPr/>
        <p:txBody>
          <a:bodyPr/>
          <a:lstStyle/>
          <a:p>
            <a:r>
              <a:rPr lang="en-US" altLang="zh-TW" dirty="0"/>
              <a:t>12.2.1 Range Data Merging</a:t>
            </a:r>
            <a:endParaRPr lang="zh-TW" altLang="en-US" dirty="0"/>
          </a:p>
        </p:txBody>
      </p:sp>
      <p:sp>
        <p:nvSpPr>
          <p:cNvPr id="3" name="內容版面配置區 2">
            <a:extLst>
              <a:ext uri="{FF2B5EF4-FFF2-40B4-BE49-F238E27FC236}">
                <a16:creationId xmlns:a16="http://schemas.microsoft.com/office/drawing/2014/main" id="{75790612-729D-4A4C-9D8C-385AEFF94CC5}"/>
              </a:ext>
            </a:extLst>
          </p:cNvPr>
          <p:cNvSpPr>
            <a:spLocks noGrp="1"/>
          </p:cNvSpPr>
          <p:nvPr>
            <p:ph idx="1"/>
          </p:nvPr>
        </p:nvSpPr>
        <p:spPr/>
        <p:txBody>
          <a:bodyPr/>
          <a:lstStyle/>
          <a:p>
            <a:r>
              <a:rPr lang="en-US" altLang="zh-TW" sz="3600" b="1" dirty="0"/>
              <a:t>Range data merging</a:t>
            </a:r>
          </a:p>
          <a:p>
            <a:pPr>
              <a:buNone/>
            </a:pPr>
            <a:r>
              <a:rPr lang="en-US" altLang="zh-TW" dirty="0"/>
              <a:t>   The registration (alignment) of partial 3D surface models and their integration into coherent 3D surfaces.</a:t>
            </a:r>
          </a:p>
          <a:p>
            <a:r>
              <a:rPr lang="en-US" altLang="zh-TW" sz="3600" b="1" dirty="0"/>
              <a:t>Iterated Closest Point (ICP)</a:t>
            </a:r>
          </a:p>
          <a:p>
            <a:pPr>
              <a:buNone/>
            </a:pPr>
            <a:r>
              <a:rPr lang="en-US" altLang="zh-TW" dirty="0"/>
              <a:t>   Which alternates between finding the closest point matches between the two surfaces being aligned and then solving a 3D absolute orientation problem</a:t>
            </a:r>
          </a:p>
          <a:p>
            <a:endParaRPr lang="zh-TW" altLang="en-US" dirty="0"/>
          </a:p>
        </p:txBody>
      </p:sp>
    </p:spTree>
    <p:extLst>
      <p:ext uri="{BB962C8B-B14F-4D97-AF65-F5344CB8AC3E}">
        <p14:creationId xmlns:p14="http://schemas.microsoft.com/office/powerpoint/2010/main" val="2616385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65AAD5-E637-4EFA-B9C3-EBB2ECFF7AD4}"/>
              </a:ext>
            </a:extLst>
          </p:cNvPr>
          <p:cNvSpPr>
            <a:spLocks noGrp="1"/>
          </p:cNvSpPr>
          <p:nvPr>
            <p:ph type="title"/>
          </p:nvPr>
        </p:nvSpPr>
        <p:spPr/>
        <p:txBody>
          <a:bodyPr/>
          <a:lstStyle/>
          <a:p>
            <a:r>
              <a:rPr lang="en-US" altLang="zh-TW" dirty="0"/>
              <a:t>12.2.1 Range Data Merging</a:t>
            </a:r>
            <a:endParaRPr lang="zh-TW" altLang="en-US" dirty="0"/>
          </a:p>
        </p:txBody>
      </p:sp>
      <p:pic>
        <p:nvPicPr>
          <p:cNvPr id="4" name="內容版面配置區 3">
            <a:extLst>
              <a:ext uri="{FF2B5EF4-FFF2-40B4-BE49-F238E27FC236}">
                <a16:creationId xmlns:a16="http://schemas.microsoft.com/office/drawing/2014/main" id="{4F882FA3-F447-47CD-8671-535CE8BE0700}"/>
              </a:ext>
            </a:extLst>
          </p:cNvPr>
          <p:cNvPicPr>
            <a:picLocks noGrp="1" noChangeAspect="1"/>
          </p:cNvPicPr>
          <p:nvPr>
            <p:ph idx="1"/>
          </p:nvPr>
        </p:nvPicPr>
        <p:blipFill>
          <a:blip r:embed="rId3"/>
          <a:stretch>
            <a:fillRect/>
          </a:stretch>
        </p:blipFill>
        <p:spPr>
          <a:xfrm>
            <a:off x="541421" y="1690689"/>
            <a:ext cx="7694723" cy="4583970"/>
          </a:xfrm>
          <a:prstGeom prst="rect">
            <a:avLst/>
          </a:prstGeom>
        </p:spPr>
      </p:pic>
    </p:spTree>
    <p:extLst>
      <p:ext uri="{BB962C8B-B14F-4D97-AF65-F5344CB8AC3E}">
        <p14:creationId xmlns:p14="http://schemas.microsoft.com/office/powerpoint/2010/main" val="2661702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75BC52-3DF2-4E8D-8464-91818C28639F}"/>
              </a:ext>
            </a:extLst>
          </p:cNvPr>
          <p:cNvSpPr>
            <a:spLocks noGrp="1"/>
          </p:cNvSpPr>
          <p:nvPr>
            <p:ph type="title"/>
          </p:nvPr>
        </p:nvSpPr>
        <p:spPr/>
        <p:txBody>
          <a:bodyPr/>
          <a:lstStyle/>
          <a:p>
            <a:r>
              <a:rPr lang="en-US" altLang="zh-TW" dirty="0"/>
              <a:t>12.2.1 Range Data Merging</a:t>
            </a:r>
            <a:endParaRPr lang="zh-TW" altLang="en-US" dirty="0"/>
          </a:p>
        </p:txBody>
      </p:sp>
      <p:sp>
        <p:nvSpPr>
          <p:cNvPr id="3" name="內容版面配置區 2">
            <a:extLst>
              <a:ext uri="{FF2B5EF4-FFF2-40B4-BE49-F238E27FC236}">
                <a16:creationId xmlns:a16="http://schemas.microsoft.com/office/drawing/2014/main" id="{8B7CEE93-9A40-47D6-8C00-CF467700B65B}"/>
              </a:ext>
            </a:extLst>
          </p:cNvPr>
          <p:cNvSpPr>
            <a:spLocks noGrp="1"/>
          </p:cNvSpPr>
          <p:nvPr>
            <p:ph idx="1"/>
          </p:nvPr>
        </p:nvSpPr>
        <p:spPr/>
        <p:txBody>
          <a:bodyPr/>
          <a:lstStyle/>
          <a:p>
            <a:r>
              <a:rPr lang="en-US" altLang="en-US" dirty="0">
                <a:hlinkClick r:id="rId2"/>
              </a:rPr>
              <a:t>Sparse Iterative Closest Point(video)</a:t>
            </a:r>
            <a:endParaRPr lang="en-US" altLang="en-US" dirty="0"/>
          </a:p>
          <a:p>
            <a:r>
              <a:rPr lang="en-US" altLang="en-US" dirty="0">
                <a:hlinkClick r:id="rId3"/>
              </a:rPr>
              <a:t>Sparse Iterative Closest Point (introduction)</a:t>
            </a:r>
            <a:endParaRPr lang="en-US" altLang="en-US" dirty="0"/>
          </a:p>
          <a:p>
            <a:endParaRPr lang="en-US" altLang="en-US" dirty="0"/>
          </a:p>
          <a:p>
            <a:endParaRPr lang="zh-TW" altLang="en-US" dirty="0"/>
          </a:p>
        </p:txBody>
      </p:sp>
    </p:spTree>
    <p:extLst>
      <p:ext uri="{BB962C8B-B14F-4D97-AF65-F5344CB8AC3E}">
        <p14:creationId xmlns:p14="http://schemas.microsoft.com/office/powerpoint/2010/main" val="884415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3003E4-5951-4D9A-A159-3D717A09D703}"/>
              </a:ext>
            </a:extLst>
          </p:cNvPr>
          <p:cNvSpPr>
            <a:spLocks noGrp="1"/>
          </p:cNvSpPr>
          <p:nvPr>
            <p:ph type="title"/>
          </p:nvPr>
        </p:nvSpPr>
        <p:spPr/>
        <p:txBody>
          <a:bodyPr/>
          <a:lstStyle/>
          <a:p>
            <a:r>
              <a:rPr lang="en-US" altLang="zh-TW" dirty="0"/>
              <a:t>12.2.1 Range Data Merging</a:t>
            </a:r>
            <a:endParaRPr lang="zh-TW" altLang="en-US" dirty="0"/>
          </a:p>
        </p:txBody>
      </p:sp>
      <p:pic>
        <p:nvPicPr>
          <p:cNvPr id="4" name="內容版面配置區 3">
            <a:extLst>
              <a:ext uri="{FF2B5EF4-FFF2-40B4-BE49-F238E27FC236}">
                <a16:creationId xmlns:a16="http://schemas.microsoft.com/office/drawing/2014/main" id="{3484B7B5-FC99-43BE-9F59-B6223E22420D}"/>
              </a:ext>
            </a:extLst>
          </p:cNvPr>
          <p:cNvPicPr>
            <a:picLocks noGrp="1" noChangeAspect="1"/>
          </p:cNvPicPr>
          <p:nvPr>
            <p:ph idx="1"/>
          </p:nvPr>
        </p:nvPicPr>
        <p:blipFill>
          <a:blip r:embed="rId3"/>
          <a:stretch>
            <a:fillRect/>
          </a:stretch>
        </p:blipFill>
        <p:spPr>
          <a:xfrm>
            <a:off x="866159" y="1690689"/>
            <a:ext cx="7411682" cy="4667249"/>
          </a:xfrm>
          <a:prstGeom prst="rect">
            <a:avLst/>
          </a:prstGeom>
        </p:spPr>
      </p:pic>
    </p:spTree>
    <p:extLst>
      <p:ext uri="{BB962C8B-B14F-4D97-AF65-F5344CB8AC3E}">
        <p14:creationId xmlns:p14="http://schemas.microsoft.com/office/powerpoint/2010/main" val="3511148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00CECA-6459-49D9-A6C6-FBFFAC8AD3B9}"/>
              </a:ext>
            </a:extLst>
          </p:cNvPr>
          <p:cNvSpPr>
            <a:spLocks noGrp="1"/>
          </p:cNvSpPr>
          <p:nvPr>
            <p:ph type="title"/>
          </p:nvPr>
        </p:nvSpPr>
        <p:spPr/>
        <p:txBody>
          <a:bodyPr>
            <a:normAutofit/>
          </a:bodyPr>
          <a:lstStyle/>
          <a:p>
            <a:r>
              <a:rPr lang="en-US" altLang="zh-TW" dirty="0"/>
              <a:t>Stereolithography (SLA) Technology</a:t>
            </a:r>
            <a:endParaRPr lang="zh-TW" altLang="en-US" dirty="0"/>
          </a:p>
        </p:txBody>
      </p:sp>
      <p:sp>
        <p:nvSpPr>
          <p:cNvPr id="3" name="內容版面配置區 2">
            <a:extLst>
              <a:ext uri="{FF2B5EF4-FFF2-40B4-BE49-F238E27FC236}">
                <a16:creationId xmlns:a16="http://schemas.microsoft.com/office/drawing/2014/main" id="{AC4371E5-232B-421C-ABB8-0DC5BB80C694}"/>
              </a:ext>
            </a:extLst>
          </p:cNvPr>
          <p:cNvSpPr>
            <a:spLocks noGrp="1"/>
          </p:cNvSpPr>
          <p:nvPr>
            <p:ph idx="1"/>
          </p:nvPr>
        </p:nvSpPr>
        <p:spPr/>
        <p:txBody>
          <a:bodyPr/>
          <a:lstStyle/>
          <a:p>
            <a:r>
              <a:rPr lang="en-US" altLang="en-US" dirty="0">
                <a:hlinkClick r:id="rId2"/>
              </a:rPr>
              <a:t>Stereolithography</a:t>
            </a:r>
            <a:endParaRPr lang="en-US" altLang="en-US" dirty="0"/>
          </a:p>
          <a:p>
            <a:endParaRPr lang="zh-TW" altLang="en-US" dirty="0"/>
          </a:p>
        </p:txBody>
      </p:sp>
    </p:spTree>
    <p:extLst>
      <p:ext uri="{BB962C8B-B14F-4D97-AF65-F5344CB8AC3E}">
        <p14:creationId xmlns:p14="http://schemas.microsoft.com/office/powerpoint/2010/main" val="265434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A0E738E2-DB55-412B-B09B-E690D4B59BC3}"/>
              </a:ext>
            </a:extLst>
          </p:cNvPr>
          <p:cNvPicPr>
            <a:picLocks noGrp="1" noChangeAspect="1"/>
          </p:cNvPicPr>
          <p:nvPr>
            <p:ph idx="1"/>
          </p:nvPr>
        </p:nvPicPr>
        <p:blipFill>
          <a:blip r:embed="rId3"/>
          <a:stretch>
            <a:fillRect/>
          </a:stretch>
        </p:blipFill>
        <p:spPr>
          <a:xfrm>
            <a:off x="1509232" y="27239"/>
            <a:ext cx="5864279" cy="5571067"/>
          </a:xfrm>
          <a:prstGeom prst="rect">
            <a:avLst/>
          </a:prstGeom>
        </p:spPr>
      </p:pic>
      <p:pic>
        <p:nvPicPr>
          <p:cNvPr id="5" name="圖片 4">
            <a:extLst>
              <a:ext uri="{FF2B5EF4-FFF2-40B4-BE49-F238E27FC236}">
                <a16:creationId xmlns:a16="http://schemas.microsoft.com/office/drawing/2014/main" id="{C9E8D7CA-60DD-465C-977E-F0B593C34F0C}"/>
              </a:ext>
            </a:extLst>
          </p:cNvPr>
          <p:cNvPicPr>
            <a:picLocks noChangeAspect="1"/>
          </p:cNvPicPr>
          <p:nvPr/>
        </p:nvPicPr>
        <p:blipFill>
          <a:blip r:embed="rId4"/>
          <a:stretch>
            <a:fillRect/>
          </a:stretch>
        </p:blipFill>
        <p:spPr>
          <a:xfrm>
            <a:off x="0" y="5598306"/>
            <a:ext cx="9144000" cy="1487424"/>
          </a:xfrm>
          <a:prstGeom prst="rect">
            <a:avLst/>
          </a:prstGeom>
        </p:spPr>
      </p:pic>
    </p:spTree>
    <p:extLst>
      <p:ext uri="{BB962C8B-B14F-4D97-AF65-F5344CB8AC3E}">
        <p14:creationId xmlns:p14="http://schemas.microsoft.com/office/powerpoint/2010/main" val="3540503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179DAC-6386-4294-AB3B-D532F12C8561}"/>
              </a:ext>
            </a:extLst>
          </p:cNvPr>
          <p:cNvSpPr>
            <a:spLocks noGrp="1"/>
          </p:cNvSpPr>
          <p:nvPr>
            <p:ph type="title"/>
          </p:nvPr>
        </p:nvSpPr>
        <p:spPr>
          <a:xfrm>
            <a:off x="628649" y="365126"/>
            <a:ext cx="8034087" cy="1325563"/>
          </a:xfrm>
        </p:spPr>
        <p:txBody>
          <a:bodyPr>
            <a:normAutofit/>
          </a:bodyPr>
          <a:lstStyle/>
          <a:p>
            <a:r>
              <a:rPr lang="en-US" altLang="zh-TW" dirty="0"/>
              <a:t>12.2.2 Application: Digital Heritage</a:t>
            </a:r>
            <a:endParaRPr lang="zh-TW" altLang="en-US" dirty="0"/>
          </a:p>
        </p:txBody>
      </p:sp>
      <p:sp>
        <p:nvSpPr>
          <p:cNvPr id="3" name="內容版面配置區 2">
            <a:extLst>
              <a:ext uri="{FF2B5EF4-FFF2-40B4-BE49-F238E27FC236}">
                <a16:creationId xmlns:a16="http://schemas.microsoft.com/office/drawing/2014/main" id="{2C02B09B-CE67-4B34-B069-AEB8F4E2F58A}"/>
              </a:ext>
            </a:extLst>
          </p:cNvPr>
          <p:cNvSpPr>
            <a:spLocks noGrp="1"/>
          </p:cNvSpPr>
          <p:nvPr>
            <p:ph idx="1"/>
          </p:nvPr>
        </p:nvSpPr>
        <p:spPr/>
        <p:txBody>
          <a:bodyPr/>
          <a:lstStyle/>
          <a:p>
            <a:r>
              <a:rPr lang="en-US" altLang="zh-TW" dirty="0"/>
              <a:t>Active </a:t>
            </a:r>
            <a:r>
              <a:rPr lang="en-US" altLang="zh-TW" dirty="0" err="1"/>
              <a:t>rangefinding</a:t>
            </a:r>
            <a:r>
              <a:rPr lang="en-US" altLang="zh-TW" dirty="0"/>
              <a:t> technologies, combined with surface modeling and appearance modeling techniques (Section 12.7), are widely used in the fields of archeological and historical preservation, which often also goes under the name digital heritage (MacDonald 2006).</a:t>
            </a:r>
          </a:p>
          <a:p>
            <a:r>
              <a:rPr lang="en-US" altLang="zh-TW" dirty="0"/>
              <a:t>In such applications, detailed 3D models of cultural objects are acquired and later used for applications such as analysis, preservation, restoration, and the production of duplicate artwork</a:t>
            </a:r>
          </a:p>
          <a:p>
            <a:endParaRPr lang="zh-TW" altLang="en-US" dirty="0"/>
          </a:p>
        </p:txBody>
      </p:sp>
    </p:spTree>
    <p:extLst>
      <p:ext uri="{BB962C8B-B14F-4D97-AF65-F5344CB8AC3E}">
        <p14:creationId xmlns:p14="http://schemas.microsoft.com/office/powerpoint/2010/main" val="39502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D1181B-7689-41D7-A00E-91B4699D6B6F}"/>
              </a:ext>
            </a:extLst>
          </p:cNvPr>
          <p:cNvSpPr>
            <a:spLocks noGrp="1"/>
          </p:cNvSpPr>
          <p:nvPr>
            <p:ph type="title"/>
          </p:nvPr>
        </p:nvSpPr>
        <p:spPr>
          <a:xfrm>
            <a:off x="628649" y="365126"/>
            <a:ext cx="8022055" cy="1325563"/>
          </a:xfrm>
        </p:spPr>
        <p:txBody>
          <a:bodyPr/>
          <a:lstStyle/>
          <a:p>
            <a:r>
              <a:rPr lang="en-US" altLang="zh-TW" dirty="0"/>
              <a:t>12.2.2 Application: Digital</a:t>
            </a:r>
            <a:r>
              <a:rPr lang="zh-TW" altLang="en-US" dirty="0"/>
              <a:t> </a:t>
            </a:r>
            <a:r>
              <a:rPr lang="en-US" altLang="zh-TW" dirty="0"/>
              <a:t>Heritage</a:t>
            </a:r>
            <a:endParaRPr lang="zh-TW" altLang="en-US" dirty="0"/>
          </a:p>
        </p:txBody>
      </p:sp>
      <p:sp>
        <p:nvSpPr>
          <p:cNvPr id="3" name="內容版面配置區 2">
            <a:extLst>
              <a:ext uri="{FF2B5EF4-FFF2-40B4-BE49-F238E27FC236}">
                <a16:creationId xmlns:a16="http://schemas.microsoft.com/office/drawing/2014/main" id="{B4F36570-CCDB-4573-9EC1-F65F52F94FC8}"/>
              </a:ext>
            </a:extLst>
          </p:cNvPr>
          <p:cNvSpPr>
            <a:spLocks noGrp="1"/>
          </p:cNvSpPr>
          <p:nvPr>
            <p:ph idx="1"/>
          </p:nvPr>
        </p:nvSpPr>
        <p:spPr>
          <a:xfrm>
            <a:off x="628650" y="1825625"/>
            <a:ext cx="7886700" cy="4351338"/>
          </a:xfrm>
        </p:spPr>
        <p:txBody>
          <a:bodyPr/>
          <a:lstStyle/>
          <a:p>
            <a:r>
              <a:rPr lang="en-US" altLang="zh-TW" dirty="0"/>
              <a:t>The Digital Michelangelo project</a:t>
            </a:r>
            <a:r>
              <a:rPr lang="zh-TW" altLang="en-US" dirty="0"/>
              <a:t> </a:t>
            </a:r>
            <a:endParaRPr lang="en-US" altLang="zh-TW" dirty="0"/>
          </a:p>
          <a:p>
            <a:pPr marL="0" indent="0">
              <a:buNone/>
            </a:pPr>
            <a:r>
              <a:rPr lang="zh-TW" altLang="en-US" dirty="0"/>
              <a:t>   </a:t>
            </a:r>
            <a:r>
              <a:rPr lang="en-US" altLang="zh-TW" dirty="0"/>
              <a:t>laser scan of the David </a:t>
            </a:r>
            <a:br>
              <a:rPr lang="en-US" altLang="zh-TW" dirty="0"/>
            </a:br>
            <a:endParaRPr lang="en-US" altLang="zh-TW" dirty="0"/>
          </a:p>
          <a:p>
            <a:endParaRPr lang="zh-TW" altLang="en-US" dirty="0"/>
          </a:p>
        </p:txBody>
      </p:sp>
      <p:pic>
        <p:nvPicPr>
          <p:cNvPr id="4" name="圖片 3">
            <a:extLst>
              <a:ext uri="{FF2B5EF4-FFF2-40B4-BE49-F238E27FC236}">
                <a16:creationId xmlns:a16="http://schemas.microsoft.com/office/drawing/2014/main" id="{09F8300A-57E4-4060-A001-AFBEA72F2B9C}"/>
              </a:ext>
            </a:extLst>
          </p:cNvPr>
          <p:cNvPicPr>
            <a:picLocks noChangeAspect="1"/>
          </p:cNvPicPr>
          <p:nvPr/>
        </p:nvPicPr>
        <p:blipFill>
          <a:blip r:embed="rId3"/>
          <a:stretch>
            <a:fillRect/>
          </a:stretch>
        </p:blipFill>
        <p:spPr>
          <a:xfrm>
            <a:off x="4572000" y="2406945"/>
            <a:ext cx="3840813" cy="3993226"/>
          </a:xfrm>
          <a:prstGeom prst="rect">
            <a:avLst/>
          </a:prstGeom>
        </p:spPr>
      </p:pic>
      <p:pic>
        <p:nvPicPr>
          <p:cNvPr id="5" name="圖片 4">
            <a:extLst>
              <a:ext uri="{FF2B5EF4-FFF2-40B4-BE49-F238E27FC236}">
                <a16:creationId xmlns:a16="http://schemas.microsoft.com/office/drawing/2014/main" id="{5FF83D75-16D0-4E4A-8B6E-46E1683C7C76}"/>
              </a:ext>
            </a:extLst>
          </p:cNvPr>
          <p:cNvPicPr>
            <a:picLocks noChangeAspect="1"/>
          </p:cNvPicPr>
          <p:nvPr/>
        </p:nvPicPr>
        <p:blipFill>
          <a:blip r:embed="rId4"/>
          <a:stretch>
            <a:fillRect/>
          </a:stretch>
        </p:blipFill>
        <p:spPr>
          <a:xfrm>
            <a:off x="903561" y="4575527"/>
            <a:ext cx="3565902" cy="1824644"/>
          </a:xfrm>
          <a:prstGeom prst="rect">
            <a:avLst/>
          </a:prstGeom>
        </p:spPr>
      </p:pic>
    </p:spTree>
    <p:extLst>
      <p:ext uri="{BB962C8B-B14F-4D97-AF65-F5344CB8AC3E}">
        <p14:creationId xmlns:p14="http://schemas.microsoft.com/office/powerpoint/2010/main" val="244309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F0E1EF-B7D0-4494-8592-661B71902E84}"/>
              </a:ext>
            </a:extLst>
          </p:cNvPr>
          <p:cNvSpPr>
            <a:spLocks noGrp="1"/>
          </p:cNvSpPr>
          <p:nvPr>
            <p:ph type="title"/>
          </p:nvPr>
        </p:nvSpPr>
        <p:spPr>
          <a:xfrm>
            <a:off x="628650" y="365126"/>
            <a:ext cx="8010024" cy="1325563"/>
          </a:xfrm>
        </p:spPr>
        <p:txBody>
          <a:bodyPr/>
          <a:lstStyle/>
          <a:p>
            <a:r>
              <a:rPr lang="en-US" altLang="zh-TW" dirty="0"/>
              <a:t>12.2.2 Application: Digital</a:t>
            </a:r>
            <a:r>
              <a:rPr lang="zh-TW" altLang="en-US" dirty="0"/>
              <a:t> </a:t>
            </a:r>
            <a:r>
              <a:rPr lang="en-US" altLang="zh-TW" dirty="0"/>
              <a:t>Heritage</a:t>
            </a:r>
            <a:endParaRPr lang="zh-TW" altLang="en-US" dirty="0"/>
          </a:p>
        </p:txBody>
      </p:sp>
      <p:pic>
        <p:nvPicPr>
          <p:cNvPr id="4" name="內容版面配置區 3">
            <a:extLst>
              <a:ext uri="{FF2B5EF4-FFF2-40B4-BE49-F238E27FC236}">
                <a16:creationId xmlns:a16="http://schemas.microsoft.com/office/drawing/2014/main" id="{0D21FFBC-895A-4FEC-8179-96FEBC79183D}"/>
              </a:ext>
            </a:extLst>
          </p:cNvPr>
          <p:cNvPicPr>
            <a:picLocks noGrp="1" noChangeAspect="1"/>
          </p:cNvPicPr>
          <p:nvPr>
            <p:ph idx="1"/>
          </p:nvPr>
        </p:nvPicPr>
        <p:blipFill>
          <a:blip r:embed="rId3"/>
          <a:stretch>
            <a:fillRect/>
          </a:stretch>
        </p:blipFill>
        <p:spPr>
          <a:xfrm>
            <a:off x="628650" y="2120863"/>
            <a:ext cx="7886700" cy="3760861"/>
          </a:xfrm>
          <a:prstGeom prst="rect">
            <a:avLst/>
          </a:prstGeom>
        </p:spPr>
      </p:pic>
    </p:spTree>
    <p:extLst>
      <p:ext uri="{BB962C8B-B14F-4D97-AF65-F5344CB8AC3E}">
        <p14:creationId xmlns:p14="http://schemas.microsoft.com/office/powerpoint/2010/main" val="3316552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樹, 植物 的圖片&#10;&#10;描述是以非常高的可信度產生">
            <a:extLst>
              <a:ext uri="{FF2B5EF4-FFF2-40B4-BE49-F238E27FC236}">
                <a16:creationId xmlns:a16="http://schemas.microsoft.com/office/drawing/2014/main" id="{BAE59394-026C-416E-88B1-13F523578830}"/>
              </a:ext>
            </a:extLst>
          </p:cNvPr>
          <p:cNvPicPr>
            <a:picLocks noGrp="1" noChangeAspect="1"/>
          </p:cNvPicPr>
          <p:nvPr>
            <p:ph idx="1"/>
          </p:nvPr>
        </p:nvPicPr>
        <p:blipFill>
          <a:blip r:embed="rId2"/>
          <a:stretch>
            <a:fillRect/>
          </a:stretch>
        </p:blipFill>
        <p:spPr>
          <a:xfrm>
            <a:off x="-253870" y="1226081"/>
            <a:ext cx="9651740" cy="4801740"/>
          </a:xfrm>
          <a:prstGeom prst="rect">
            <a:avLst/>
          </a:prstGeom>
        </p:spPr>
      </p:pic>
    </p:spTree>
    <p:extLst>
      <p:ext uri="{BB962C8B-B14F-4D97-AF65-F5344CB8AC3E}">
        <p14:creationId xmlns:p14="http://schemas.microsoft.com/office/powerpoint/2010/main" val="1683134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FD38F0-F4BD-41A5-BC61-C71E7A65AE11}"/>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BD6037B6-0841-4DEC-89C7-EE7451756340}"/>
              </a:ext>
            </a:extLst>
          </p:cNvPr>
          <p:cNvSpPr>
            <a:spLocks noGrp="1"/>
          </p:cNvSpPr>
          <p:nvPr>
            <p:ph idx="1"/>
          </p:nvPr>
        </p:nvSpPr>
        <p:spPr>
          <a:xfrm>
            <a:off x="628650" y="1825625"/>
            <a:ext cx="7886700" cy="460375"/>
          </a:xfrm>
        </p:spPr>
        <p:txBody>
          <a:bodyPr>
            <a:normAutofit lnSpcReduction="10000"/>
          </a:bodyPr>
          <a:lstStyle/>
          <a:p>
            <a:pPr marL="0" indent="0">
              <a:buNone/>
            </a:pPr>
            <a:r>
              <a:rPr lang="en-US" altLang="zh-TW" dirty="0"/>
              <a:t>Q: </a:t>
            </a:r>
            <a:r>
              <a:rPr lang="zh-TW" altLang="en-US" dirty="0"/>
              <a:t>有哪些垃圾手機</a:t>
            </a:r>
            <a:r>
              <a:rPr lang="en-US" altLang="zh-TW" dirty="0"/>
              <a:t>app</a:t>
            </a:r>
            <a:r>
              <a:rPr lang="zh-TW" altLang="en-US" dirty="0"/>
              <a:t>？</a:t>
            </a:r>
          </a:p>
        </p:txBody>
      </p:sp>
      <p:sp>
        <p:nvSpPr>
          <p:cNvPr id="4" name="內容版面配置區 2">
            <a:extLst>
              <a:ext uri="{FF2B5EF4-FFF2-40B4-BE49-F238E27FC236}">
                <a16:creationId xmlns:a16="http://schemas.microsoft.com/office/drawing/2014/main" id="{2D9CA5D6-B4F8-44B4-BD65-601FEF7C4C2B}"/>
              </a:ext>
            </a:extLst>
          </p:cNvPr>
          <p:cNvSpPr txBox="1">
            <a:spLocks/>
          </p:cNvSpPr>
          <p:nvPr/>
        </p:nvSpPr>
        <p:spPr>
          <a:xfrm>
            <a:off x="628650" y="5171063"/>
            <a:ext cx="8047759" cy="1304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a:t>
            </a:r>
            <a:r>
              <a:rPr lang="zh-TW" altLang="en-US" dirty="0"/>
              <a:t>簡訊過濾</a:t>
            </a:r>
            <a:r>
              <a:rPr lang="en-US" altLang="zh-TW" dirty="0"/>
              <a:t>app</a:t>
            </a:r>
            <a:r>
              <a:rPr lang="zh-TW" altLang="en-US" dirty="0"/>
              <a:t>！過濾之後告訴你它過濾了一則垃圾訊息，</a:t>
            </a:r>
            <a:r>
              <a:rPr lang="en-US" altLang="zh-TW" dirty="0"/>
              <a:t>99%</a:t>
            </a:r>
            <a:r>
              <a:rPr lang="zh-TW" altLang="en-US" dirty="0"/>
              <a:t>的人會再點進去看一下被過濾的訊息。</a:t>
            </a:r>
          </a:p>
        </p:txBody>
      </p:sp>
    </p:spTree>
    <p:extLst>
      <p:ext uri="{BB962C8B-B14F-4D97-AF65-F5344CB8AC3E}">
        <p14:creationId xmlns:p14="http://schemas.microsoft.com/office/powerpoint/2010/main" val="26176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9B07DC-6D0E-493D-A12B-9D465A77F026}"/>
              </a:ext>
            </a:extLst>
          </p:cNvPr>
          <p:cNvSpPr>
            <a:spLocks noGrp="1"/>
          </p:cNvSpPr>
          <p:nvPr>
            <p:ph type="title"/>
          </p:nvPr>
        </p:nvSpPr>
        <p:spPr/>
        <p:txBody>
          <a:bodyPr/>
          <a:lstStyle/>
          <a:p>
            <a:r>
              <a:rPr lang="en-US" altLang="zh-TW" dirty="0"/>
              <a:t>12.3 Surface Representations</a:t>
            </a:r>
            <a:endParaRPr lang="zh-TW" altLang="en-US" dirty="0"/>
          </a:p>
        </p:txBody>
      </p:sp>
      <p:sp>
        <p:nvSpPr>
          <p:cNvPr id="3" name="內容版面配置區 2">
            <a:extLst>
              <a:ext uri="{FF2B5EF4-FFF2-40B4-BE49-F238E27FC236}">
                <a16:creationId xmlns:a16="http://schemas.microsoft.com/office/drawing/2014/main" id="{E11E3FDA-5AC9-4418-AF1C-0471BCD90E94}"/>
              </a:ext>
            </a:extLst>
          </p:cNvPr>
          <p:cNvSpPr>
            <a:spLocks noGrp="1"/>
          </p:cNvSpPr>
          <p:nvPr>
            <p:ph idx="1"/>
          </p:nvPr>
        </p:nvSpPr>
        <p:spPr/>
        <p:txBody>
          <a:bodyPr/>
          <a:lstStyle/>
          <a:p>
            <a:r>
              <a:rPr lang="en-US" altLang="zh-TW" sz="3600" dirty="0"/>
              <a:t>Surface representations</a:t>
            </a:r>
          </a:p>
          <a:p>
            <a:pPr>
              <a:buNone/>
            </a:pPr>
            <a:r>
              <a:rPr lang="en-US" altLang="zh-TW" dirty="0"/>
              <a:t>    - </a:t>
            </a:r>
            <a:r>
              <a:rPr lang="en-US" altLang="zh-TW" sz="3200" b="1" dirty="0"/>
              <a:t>Triangle Meshes</a:t>
            </a:r>
          </a:p>
          <a:p>
            <a:pPr>
              <a:buNone/>
            </a:pPr>
            <a:r>
              <a:rPr lang="en-US" altLang="zh-TW" dirty="0"/>
              <a:t>    - </a:t>
            </a:r>
            <a:r>
              <a:rPr lang="en-US" altLang="zh-TW" sz="3200" b="1" dirty="0"/>
              <a:t>Splines</a:t>
            </a:r>
            <a:r>
              <a:rPr lang="en-US" altLang="zh-TW" sz="3200" dirty="0"/>
              <a:t> </a:t>
            </a:r>
            <a:r>
              <a:rPr lang="en-US" altLang="zh-TW" dirty="0"/>
              <a:t>(</a:t>
            </a:r>
            <a:r>
              <a:rPr lang="en-US" altLang="zh-TW" dirty="0" err="1"/>
              <a:t>Farin</a:t>
            </a:r>
            <a:r>
              <a:rPr lang="en-US" altLang="zh-TW" dirty="0"/>
              <a:t> 1992, 1996)</a:t>
            </a:r>
          </a:p>
          <a:p>
            <a:pPr>
              <a:buNone/>
            </a:pPr>
            <a:r>
              <a:rPr lang="en-US" altLang="zh-TW" dirty="0"/>
              <a:t>    - </a:t>
            </a:r>
            <a:r>
              <a:rPr lang="en-US" altLang="zh-TW" sz="3200" b="1" dirty="0"/>
              <a:t>Subdivision Surfaces </a:t>
            </a:r>
            <a:r>
              <a:rPr lang="en-US" altLang="zh-TW" dirty="0"/>
              <a:t>(</a:t>
            </a:r>
            <a:r>
              <a:rPr lang="en-US" altLang="zh-TW" dirty="0" err="1"/>
              <a:t>Stollnitz</a:t>
            </a:r>
            <a:r>
              <a:rPr lang="en-US" altLang="zh-TW" dirty="0"/>
              <a:t>, DeRose, and </a:t>
            </a:r>
            <a:r>
              <a:rPr lang="en-US" altLang="zh-TW" dirty="0" err="1"/>
              <a:t>Salesin</a:t>
            </a:r>
            <a:r>
              <a:rPr lang="en-US" altLang="zh-TW" dirty="0"/>
              <a:t> 1996; </a:t>
            </a:r>
            <a:r>
              <a:rPr lang="en-US" altLang="zh-TW" dirty="0" err="1"/>
              <a:t>Zorin</a:t>
            </a:r>
            <a:r>
              <a:rPr lang="en-US" altLang="zh-TW" dirty="0"/>
              <a:t>, </a:t>
            </a:r>
            <a:r>
              <a:rPr lang="en-US" altLang="zh-TW" dirty="0" err="1"/>
              <a:t>Schr¨oder</a:t>
            </a:r>
            <a:r>
              <a:rPr lang="en-US" altLang="zh-TW" dirty="0"/>
              <a:t>, and </a:t>
            </a:r>
            <a:r>
              <a:rPr lang="en-US" altLang="zh-TW" dirty="0" err="1"/>
              <a:t>Sweldens</a:t>
            </a:r>
            <a:r>
              <a:rPr lang="en-US" altLang="zh-TW" dirty="0"/>
              <a:t> 1996; Warren and Weimer 2001; Peters and </a:t>
            </a:r>
            <a:r>
              <a:rPr lang="en-US" altLang="zh-TW" dirty="0" err="1"/>
              <a:t>Reif</a:t>
            </a:r>
            <a:r>
              <a:rPr lang="en-US" altLang="zh-TW" dirty="0"/>
              <a:t> 2008)</a:t>
            </a:r>
          </a:p>
          <a:p>
            <a:endParaRPr lang="zh-TW" altLang="en-US" dirty="0"/>
          </a:p>
        </p:txBody>
      </p:sp>
    </p:spTree>
    <p:extLst>
      <p:ext uri="{BB962C8B-B14F-4D97-AF65-F5344CB8AC3E}">
        <p14:creationId xmlns:p14="http://schemas.microsoft.com/office/powerpoint/2010/main" val="4113723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610496-B429-4677-AD94-2319110A1749}"/>
              </a:ext>
            </a:extLst>
          </p:cNvPr>
          <p:cNvSpPr>
            <a:spLocks noGrp="1"/>
          </p:cNvSpPr>
          <p:nvPr>
            <p:ph type="title"/>
          </p:nvPr>
        </p:nvSpPr>
        <p:spPr/>
        <p:txBody>
          <a:bodyPr/>
          <a:lstStyle/>
          <a:p>
            <a:r>
              <a:rPr lang="en-US" altLang="zh-TW" dirty="0"/>
              <a:t>Triangle Meshes</a:t>
            </a:r>
          </a:p>
        </p:txBody>
      </p:sp>
      <p:pic>
        <p:nvPicPr>
          <p:cNvPr id="4" name="內容版面配置區 3">
            <a:extLst>
              <a:ext uri="{FF2B5EF4-FFF2-40B4-BE49-F238E27FC236}">
                <a16:creationId xmlns:a16="http://schemas.microsoft.com/office/drawing/2014/main" id="{A58B1A76-2465-4537-A6F3-30391C34FC8D}"/>
              </a:ext>
            </a:extLst>
          </p:cNvPr>
          <p:cNvPicPr>
            <a:picLocks noGrp="1" noChangeAspect="1"/>
          </p:cNvPicPr>
          <p:nvPr>
            <p:ph idx="1"/>
          </p:nvPr>
        </p:nvPicPr>
        <p:blipFill>
          <a:blip r:embed="rId2"/>
          <a:stretch>
            <a:fillRect/>
          </a:stretch>
        </p:blipFill>
        <p:spPr>
          <a:xfrm>
            <a:off x="1552575" y="2139156"/>
            <a:ext cx="6038850" cy="3724275"/>
          </a:xfrm>
          <a:prstGeom prst="rect">
            <a:avLst/>
          </a:prstGeom>
        </p:spPr>
      </p:pic>
    </p:spTree>
    <p:extLst>
      <p:ext uri="{BB962C8B-B14F-4D97-AF65-F5344CB8AC3E}">
        <p14:creationId xmlns:p14="http://schemas.microsoft.com/office/powerpoint/2010/main" val="2452282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BACEF2-7E42-4954-980D-2C0C5421AF95}"/>
              </a:ext>
            </a:extLst>
          </p:cNvPr>
          <p:cNvSpPr>
            <a:spLocks noGrp="1"/>
          </p:cNvSpPr>
          <p:nvPr>
            <p:ph type="title"/>
          </p:nvPr>
        </p:nvSpPr>
        <p:spPr/>
        <p:txBody>
          <a:bodyPr/>
          <a:lstStyle/>
          <a:p>
            <a:r>
              <a:rPr lang="en-US" altLang="zh-TW" dirty="0"/>
              <a:t>12.3 Surface Representations</a:t>
            </a:r>
            <a:endParaRPr lang="zh-TW" altLang="en-US" dirty="0"/>
          </a:p>
        </p:txBody>
      </p:sp>
      <p:sp>
        <p:nvSpPr>
          <p:cNvPr id="3" name="內容版面配置區 2">
            <a:extLst>
              <a:ext uri="{FF2B5EF4-FFF2-40B4-BE49-F238E27FC236}">
                <a16:creationId xmlns:a16="http://schemas.microsoft.com/office/drawing/2014/main" id="{CA32D2C1-D45E-4411-91EB-CDA1D5BE92BC}"/>
              </a:ext>
            </a:extLst>
          </p:cNvPr>
          <p:cNvSpPr>
            <a:spLocks noGrp="1"/>
          </p:cNvSpPr>
          <p:nvPr>
            <p:ph idx="1"/>
          </p:nvPr>
        </p:nvSpPr>
        <p:spPr/>
        <p:txBody>
          <a:bodyPr/>
          <a:lstStyle/>
          <a:p>
            <a:r>
              <a:rPr lang="en-US" altLang="zh-TW" dirty="0">
                <a:hlinkClick r:id="rId2"/>
              </a:rPr>
              <a:t>Introduction to subdivision surfaces</a:t>
            </a:r>
            <a:endParaRPr lang="zh-TW" altLang="en-US" dirty="0"/>
          </a:p>
        </p:txBody>
      </p:sp>
    </p:spTree>
    <p:extLst>
      <p:ext uri="{BB962C8B-B14F-4D97-AF65-F5344CB8AC3E}">
        <p14:creationId xmlns:p14="http://schemas.microsoft.com/office/powerpoint/2010/main" val="792133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3A7F4D-927E-45AA-B5D0-DD672C3AD0B8}"/>
              </a:ext>
            </a:extLst>
          </p:cNvPr>
          <p:cNvSpPr>
            <a:spLocks noGrp="1"/>
          </p:cNvSpPr>
          <p:nvPr>
            <p:ph type="title"/>
          </p:nvPr>
        </p:nvSpPr>
        <p:spPr/>
        <p:txBody>
          <a:bodyPr/>
          <a:lstStyle/>
          <a:p>
            <a:r>
              <a:rPr lang="en-US" altLang="zh-TW" dirty="0"/>
              <a:t>12.3 Surface Representations</a:t>
            </a:r>
            <a:endParaRPr lang="zh-TW" altLang="en-US" dirty="0"/>
          </a:p>
        </p:txBody>
      </p:sp>
      <p:sp>
        <p:nvSpPr>
          <p:cNvPr id="3" name="內容版面配置區 2">
            <a:extLst>
              <a:ext uri="{FF2B5EF4-FFF2-40B4-BE49-F238E27FC236}">
                <a16:creationId xmlns:a16="http://schemas.microsoft.com/office/drawing/2014/main" id="{47164F83-8C22-47E7-90F7-0D64866C3ACC}"/>
              </a:ext>
            </a:extLst>
          </p:cNvPr>
          <p:cNvSpPr>
            <a:spLocks noGrp="1"/>
          </p:cNvSpPr>
          <p:nvPr>
            <p:ph idx="1"/>
          </p:nvPr>
        </p:nvSpPr>
        <p:spPr/>
        <p:txBody>
          <a:bodyPr/>
          <a:lstStyle/>
          <a:p>
            <a:r>
              <a:rPr lang="en-US" altLang="zh-TW" dirty="0"/>
              <a:t>It enables not only the creation of highly detailed models but also processing operations, such as interpolation (Section 12.3.1), fairing or smoothing, and decimation and simplification (Section 12.3.2).</a:t>
            </a:r>
          </a:p>
          <a:p>
            <a:endParaRPr lang="zh-TW" altLang="en-US" dirty="0"/>
          </a:p>
        </p:txBody>
      </p:sp>
    </p:spTree>
    <p:extLst>
      <p:ext uri="{BB962C8B-B14F-4D97-AF65-F5344CB8AC3E}">
        <p14:creationId xmlns:p14="http://schemas.microsoft.com/office/powerpoint/2010/main" val="2592304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F4B0EF-1933-4B4F-9EDF-D08D9A9FB6FA}"/>
              </a:ext>
            </a:extLst>
          </p:cNvPr>
          <p:cNvSpPr>
            <a:spLocks noGrp="1"/>
          </p:cNvSpPr>
          <p:nvPr>
            <p:ph type="title"/>
          </p:nvPr>
        </p:nvSpPr>
        <p:spPr/>
        <p:txBody>
          <a:bodyPr/>
          <a:lstStyle/>
          <a:p>
            <a:r>
              <a:rPr lang="en-US" altLang="zh-TW" dirty="0"/>
              <a:t>12.3.1 Surface Representations</a:t>
            </a:r>
            <a:endParaRPr lang="zh-TW" altLang="en-US" dirty="0"/>
          </a:p>
        </p:txBody>
      </p:sp>
      <p:sp>
        <p:nvSpPr>
          <p:cNvPr id="3" name="內容版面配置區 2">
            <a:extLst>
              <a:ext uri="{FF2B5EF4-FFF2-40B4-BE49-F238E27FC236}">
                <a16:creationId xmlns:a16="http://schemas.microsoft.com/office/drawing/2014/main" id="{8755C217-50E4-4706-8C19-34AFA4D0BE22}"/>
              </a:ext>
            </a:extLst>
          </p:cNvPr>
          <p:cNvSpPr>
            <a:spLocks noGrp="1"/>
          </p:cNvSpPr>
          <p:nvPr>
            <p:ph idx="1"/>
          </p:nvPr>
        </p:nvSpPr>
        <p:spPr/>
        <p:txBody>
          <a:bodyPr/>
          <a:lstStyle/>
          <a:p>
            <a:r>
              <a:rPr lang="en-US" altLang="zh-TW" dirty="0"/>
              <a:t>One of the most common operations on surfaces is their reconstruction from a set of sparse data constraints, i.e. scattered data interpolation</a:t>
            </a:r>
          </a:p>
          <a:p>
            <a:pPr marL="0" indent="0">
              <a:buNone/>
            </a:pPr>
            <a:endParaRPr lang="zh-TW" altLang="en-US" dirty="0"/>
          </a:p>
        </p:txBody>
      </p:sp>
    </p:spTree>
    <p:extLst>
      <p:ext uri="{BB962C8B-B14F-4D97-AF65-F5344CB8AC3E}">
        <p14:creationId xmlns:p14="http://schemas.microsoft.com/office/powerpoint/2010/main" val="332747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5C484E-DD05-4B2F-9311-71B366114027}"/>
              </a:ext>
            </a:extLst>
          </p:cNvPr>
          <p:cNvSpPr>
            <a:spLocks noGrp="1"/>
          </p:cNvSpPr>
          <p:nvPr>
            <p:ph type="title"/>
          </p:nvPr>
        </p:nvSpPr>
        <p:spPr/>
        <p:txBody>
          <a:bodyPr/>
          <a:lstStyle/>
          <a:p>
            <a:r>
              <a:rPr lang="en-US" altLang="zh-TW" dirty="0"/>
              <a:t>12.1 Shape from X</a:t>
            </a:r>
            <a:endParaRPr lang="zh-TW" altLang="en-US" dirty="0"/>
          </a:p>
        </p:txBody>
      </p:sp>
      <p:sp>
        <p:nvSpPr>
          <p:cNvPr id="3" name="內容版面配置區 2">
            <a:extLst>
              <a:ext uri="{FF2B5EF4-FFF2-40B4-BE49-F238E27FC236}">
                <a16:creationId xmlns:a16="http://schemas.microsoft.com/office/drawing/2014/main" id="{2B9CA74B-CBB5-4A9C-84F7-5F4319B274E9}"/>
              </a:ext>
            </a:extLst>
          </p:cNvPr>
          <p:cNvSpPr>
            <a:spLocks noGrp="1"/>
          </p:cNvSpPr>
          <p:nvPr>
            <p:ph idx="1"/>
          </p:nvPr>
        </p:nvSpPr>
        <p:spPr/>
        <p:txBody>
          <a:bodyPr>
            <a:normAutofit/>
          </a:bodyPr>
          <a:lstStyle/>
          <a:p>
            <a:r>
              <a:rPr lang="en-US" altLang="zh-TW" dirty="0"/>
              <a:t>The study of how shape can be inferred from such cues like shading, texture, focus is sometimes called shape from X</a:t>
            </a:r>
          </a:p>
          <a:p>
            <a:pPr lvl="1"/>
            <a:r>
              <a:rPr lang="en-US" altLang="zh-TW" sz="2800" dirty="0"/>
              <a:t>Shape from shading</a:t>
            </a:r>
          </a:p>
          <a:p>
            <a:pPr lvl="1"/>
            <a:r>
              <a:rPr lang="en-US" altLang="zh-TW" sz="2800" dirty="0"/>
              <a:t>Shape from texture</a:t>
            </a:r>
          </a:p>
          <a:p>
            <a:pPr lvl="1"/>
            <a:r>
              <a:rPr lang="en-US" altLang="zh-TW" sz="2800" dirty="0"/>
              <a:t>Shape from focus</a:t>
            </a:r>
          </a:p>
          <a:p>
            <a:pPr lvl="1"/>
            <a:endParaRPr lang="en-US" altLang="zh-TW" dirty="0"/>
          </a:p>
          <a:p>
            <a:endParaRPr lang="zh-TW" altLang="en-US" dirty="0"/>
          </a:p>
        </p:txBody>
      </p:sp>
    </p:spTree>
    <p:extLst>
      <p:ext uri="{BB962C8B-B14F-4D97-AF65-F5344CB8AC3E}">
        <p14:creationId xmlns:p14="http://schemas.microsoft.com/office/powerpoint/2010/main" val="2696319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A76C6-11CF-48D0-9959-895E0FBF110B}"/>
              </a:ext>
            </a:extLst>
          </p:cNvPr>
          <p:cNvSpPr>
            <a:spLocks noGrp="1"/>
          </p:cNvSpPr>
          <p:nvPr>
            <p:ph type="title"/>
          </p:nvPr>
        </p:nvSpPr>
        <p:spPr/>
        <p:txBody>
          <a:bodyPr/>
          <a:lstStyle/>
          <a:p>
            <a:r>
              <a:rPr lang="en-US" altLang="zh-TW" dirty="0"/>
              <a:t>12.3.1 Surface Representations</a:t>
            </a:r>
            <a:endParaRPr lang="zh-TW" altLang="en-US" dirty="0"/>
          </a:p>
        </p:txBody>
      </p:sp>
      <p:pic>
        <p:nvPicPr>
          <p:cNvPr id="4" name="內容版面配置區 3">
            <a:extLst>
              <a:ext uri="{FF2B5EF4-FFF2-40B4-BE49-F238E27FC236}">
                <a16:creationId xmlns:a16="http://schemas.microsoft.com/office/drawing/2014/main" id="{B4A9D0EA-DCD7-4101-A022-92B7EB968452}"/>
              </a:ext>
            </a:extLst>
          </p:cNvPr>
          <p:cNvPicPr>
            <a:picLocks noGrp="1" noChangeAspect="1"/>
          </p:cNvPicPr>
          <p:nvPr>
            <p:ph idx="1"/>
          </p:nvPr>
        </p:nvPicPr>
        <p:blipFill>
          <a:blip r:embed="rId2"/>
          <a:stretch>
            <a:fillRect/>
          </a:stretch>
        </p:blipFill>
        <p:spPr>
          <a:xfrm>
            <a:off x="1227409" y="1473119"/>
            <a:ext cx="6689181" cy="5019755"/>
          </a:xfrm>
          <a:prstGeom prst="rect">
            <a:avLst/>
          </a:prstGeom>
        </p:spPr>
      </p:pic>
    </p:spTree>
    <p:extLst>
      <p:ext uri="{BB962C8B-B14F-4D97-AF65-F5344CB8AC3E}">
        <p14:creationId xmlns:p14="http://schemas.microsoft.com/office/powerpoint/2010/main" val="3458031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68BF47-828E-4850-B26E-6FEF568C9BE9}"/>
              </a:ext>
            </a:extLst>
          </p:cNvPr>
          <p:cNvSpPr>
            <a:spLocks noGrp="1"/>
          </p:cNvSpPr>
          <p:nvPr>
            <p:ph type="title"/>
          </p:nvPr>
        </p:nvSpPr>
        <p:spPr/>
        <p:txBody>
          <a:bodyPr/>
          <a:lstStyle/>
          <a:p>
            <a:r>
              <a:rPr lang="en-US" altLang="zh-TW" dirty="0"/>
              <a:t>12.3.1 Surface Representations</a:t>
            </a:r>
            <a:endParaRPr lang="zh-TW" altLang="en-US" dirty="0"/>
          </a:p>
        </p:txBody>
      </p:sp>
      <p:sp>
        <p:nvSpPr>
          <p:cNvPr id="3" name="內容版面配置區 2">
            <a:extLst>
              <a:ext uri="{FF2B5EF4-FFF2-40B4-BE49-F238E27FC236}">
                <a16:creationId xmlns:a16="http://schemas.microsoft.com/office/drawing/2014/main" id="{017BD6F7-EFB7-4293-855D-B1CC97641AD7}"/>
              </a:ext>
            </a:extLst>
          </p:cNvPr>
          <p:cNvSpPr>
            <a:spLocks noGrp="1"/>
          </p:cNvSpPr>
          <p:nvPr>
            <p:ph idx="1"/>
          </p:nvPr>
        </p:nvSpPr>
        <p:spPr/>
        <p:txBody>
          <a:bodyPr>
            <a:normAutofit fontScale="92500" lnSpcReduction="10000"/>
          </a:bodyPr>
          <a:lstStyle/>
          <a:p>
            <a:r>
              <a:rPr lang="en-US" altLang="zh-TW" dirty="0"/>
              <a:t>Radial basis (or kernel) functions (Boult and </a:t>
            </a:r>
            <a:r>
              <a:rPr lang="en-US" altLang="zh-TW" dirty="0" err="1"/>
              <a:t>Kender</a:t>
            </a:r>
            <a:r>
              <a:rPr lang="en-US" altLang="zh-TW" dirty="0"/>
              <a:t> 1986; Nielson 1993)</a:t>
            </a:r>
          </a:p>
          <a:p>
            <a:r>
              <a:rPr lang="en-US" altLang="zh-TW" dirty="0"/>
              <a:t>To interpolate a field </a:t>
            </a:r>
            <a:r>
              <a:rPr lang="en-US" altLang="zh-TW" i="1" dirty="0"/>
              <a:t>f(x)</a:t>
            </a:r>
            <a:r>
              <a:rPr lang="en-US" altLang="zh-TW" dirty="0"/>
              <a:t> through (or near) a number of data values </a:t>
            </a:r>
            <a:r>
              <a:rPr lang="en-US" altLang="zh-TW" i="1" dirty="0"/>
              <a:t>d</a:t>
            </a:r>
            <a:r>
              <a:rPr lang="en-US" altLang="zh-TW" i="1" baseline="-25000" dirty="0"/>
              <a:t>i</a:t>
            </a:r>
            <a:r>
              <a:rPr lang="en-US" altLang="zh-TW" dirty="0"/>
              <a:t> located at </a:t>
            </a:r>
            <a:r>
              <a:rPr lang="en-US" altLang="zh-TW" i="1" dirty="0"/>
              <a:t>x</a:t>
            </a:r>
            <a:r>
              <a:rPr lang="en-US" altLang="zh-TW" i="1" baseline="-25000" dirty="0"/>
              <a:t>i</a:t>
            </a:r>
            <a:r>
              <a:rPr lang="en-US" altLang="zh-TW" dirty="0"/>
              <a:t>, the radial basis function approach uses</a:t>
            </a:r>
          </a:p>
          <a:p>
            <a:endParaRPr lang="en-US" altLang="zh-TW" dirty="0"/>
          </a:p>
          <a:p>
            <a:endParaRPr lang="en-US" altLang="zh-TW" dirty="0"/>
          </a:p>
          <a:p>
            <a:r>
              <a:rPr lang="en-US" altLang="zh-TW" dirty="0"/>
              <a:t>where the weights,</a:t>
            </a:r>
          </a:p>
          <a:p>
            <a:pPr>
              <a:buNone/>
            </a:pPr>
            <a:r>
              <a:rPr lang="en-US" altLang="zh-TW" dirty="0"/>
              <a:t>    </a:t>
            </a:r>
          </a:p>
          <a:p>
            <a:pPr>
              <a:buNone/>
            </a:pPr>
            <a:r>
              <a:rPr lang="en-US" altLang="zh-TW" dirty="0"/>
              <a:t>   are computed using a radial basis (spherically symmetrical) function </a:t>
            </a:r>
            <a:r>
              <a:rPr lang="en-US" altLang="zh-TW" i="1" dirty="0"/>
              <a:t>K(r)</a:t>
            </a:r>
            <a:r>
              <a:rPr lang="en-US" altLang="zh-TW" dirty="0"/>
              <a:t>.</a:t>
            </a:r>
          </a:p>
          <a:p>
            <a:endParaRPr lang="zh-TW" altLang="en-US" dirty="0"/>
          </a:p>
        </p:txBody>
      </p:sp>
      <p:pic>
        <p:nvPicPr>
          <p:cNvPr id="4" name="Picture 4">
            <a:extLst>
              <a:ext uri="{FF2B5EF4-FFF2-40B4-BE49-F238E27FC236}">
                <a16:creationId xmlns:a16="http://schemas.microsoft.com/office/drawing/2014/main" id="{E06D958E-A8BD-4106-9A4F-5A02FABA5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0" t="-4128" r="51407"/>
          <a:stretch/>
        </p:blipFill>
        <p:spPr bwMode="auto">
          <a:xfrm>
            <a:off x="2719137" y="3578120"/>
            <a:ext cx="3705726" cy="8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A89796FD-3EC4-4A93-9A49-4C81018618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9785" b="-4681"/>
          <a:stretch/>
        </p:blipFill>
        <p:spPr bwMode="auto">
          <a:xfrm>
            <a:off x="3077077" y="4992572"/>
            <a:ext cx="2794334" cy="38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76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A0C81-1520-49D3-BF6B-050615C1F1AC}"/>
              </a:ext>
            </a:extLst>
          </p:cNvPr>
          <p:cNvSpPr>
            <a:spLocks noGrp="1"/>
          </p:cNvSpPr>
          <p:nvPr>
            <p:ph type="title"/>
          </p:nvPr>
        </p:nvSpPr>
        <p:spPr/>
        <p:txBody>
          <a:bodyPr/>
          <a:lstStyle/>
          <a:p>
            <a:r>
              <a:rPr lang="en-US" altLang="zh-TW" dirty="0"/>
              <a:t>12.3.2 Surface Simplification</a:t>
            </a:r>
            <a:endParaRPr lang="zh-TW" altLang="en-US" dirty="0"/>
          </a:p>
        </p:txBody>
      </p:sp>
      <p:sp>
        <p:nvSpPr>
          <p:cNvPr id="3" name="內容版面配置區 2">
            <a:extLst>
              <a:ext uri="{FF2B5EF4-FFF2-40B4-BE49-F238E27FC236}">
                <a16:creationId xmlns:a16="http://schemas.microsoft.com/office/drawing/2014/main" id="{5FB625AE-A8E1-4B98-B130-655127DE9614}"/>
              </a:ext>
            </a:extLst>
          </p:cNvPr>
          <p:cNvSpPr>
            <a:spLocks noGrp="1"/>
          </p:cNvSpPr>
          <p:nvPr>
            <p:ph idx="1"/>
          </p:nvPr>
        </p:nvSpPr>
        <p:spPr/>
        <p:txBody>
          <a:bodyPr/>
          <a:lstStyle/>
          <a:p>
            <a:r>
              <a:rPr lang="en-US" altLang="zh-TW" dirty="0"/>
              <a:t>Once a triangle mesh has been created from 3D data, it is often desirable to create a hierarchy of mesh models, for example, to control the displayed Level Of Detail (LOD) in a computer graphics application</a:t>
            </a:r>
          </a:p>
          <a:p>
            <a:r>
              <a:rPr lang="en-US" altLang="zh-TW" dirty="0">
                <a:hlinkClick r:id="rId3"/>
              </a:rPr>
              <a:t>LOD</a:t>
            </a:r>
            <a:endParaRPr lang="zh-TW" altLang="en-US" dirty="0"/>
          </a:p>
        </p:txBody>
      </p:sp>
    </p:spTree>
    <p:extLst>
      <p:ext uri="{BB962C8B-B14F-4D97-AF65-F5344CB8AC3E}">
        <p14:creationId xmlns:p14="http://schemas.microsoft.com/office/powerpoint/2010/main" val="917939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4DB197-9533-44A8-86A1-D016101E951A}"/>
              </a:ext>
            </a:extLst>
          </p:cNvPr>
          <p:cNvSpPr>
            <a:spLocks noGrp="1"/>
          </p:cNvSpPr>
          <p:nvPr>
            <p:ph type="title"/>
          </p:nvPr>
        </p:nvSpPr>
        <p:spPr/>
        <p:txBody>
          <a:bodyPr/>
          <a:lstStyle/>
          <a:p>
            <a:r>
              <a:rPr lang="en-US" altLang="zh-TW" dirty="0"/>
              <a:t>12.3.2 Surface Simplification</a:t>
            </a:r>
            <a:endParaRPr lang="zh-TW" altLang="en-US" dirty="0"/>
          </a:p>
        </p:txBody>
      </p:sp>
      <p:sp>
        <p:nvSpPr>
          <p:cNvPr id="3" name="內容版面配置區 2">
            <a:extLst>
              <a:ext uri="{FF2B5EF4-FFF2-40B4-BE49-F238E27FC236}">
                <a16:creationId xmlns:a16="http://schemas.microsoft.com/office/drawing/2014/main" id="{CEB93E42-730A-4903-B90C-703F1EE3E1E4}"/>
              </a:ext>
            </a:extLst>
          </p:cNvPr>
          <p:cNvSpPr>
            <a:spLocks noGrp="1"/>
          </p:cNvSpPr>
          <p:nvPr>
            <p:ph idx="1"/>
          </p:nvPr>
        </p:nvSpPr>
        <p:spPr/>
        <p:txBody>
          <a:bodyPr/>
          <a:lstStyle/>
          <a:p>
            <a:r>
              <a:rPr lang="en-US" altLang="zh-TW" dirty="0"/>
              <a:t>To approximate a given mesh with one that has subdivision connectivity, over which a set of triangular wavelet coefficients can then be computed. (Eck, DeRose, Duchamp et al. 1995)</a:t>
            </a:r>
          </a:p>
          <a:p>
            <a:r>
              <a:rPr lang="en-US" altLang="zh-TW" dirty="0"/>
              <a:t>To use sequential edge collapse operations to go from the original fine-resolution mesh to a coarse base-level mesh (Hoppe 1996)</a:t>
            </a:r>
          </a:p>
          <a:p>
            <a:endParaRPr lang="zh-TW" altLang="en-US" dirty="0"/>
          </a:p>
        </p:txBody>
      </p:sp>
    </p:spTree>
    <p:extLst>
      <p:ext uri="{BB962C8B-B14F-4D97-AF65-F5344CB8AC3E}">
        <p14:creationId xmlns:p14="http://schemas.microsoft.com/office/powerpoint/2010/main" val="2140069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392206-CBC6-42A1-AACA-E20AF99AB821}"/>
              </a:ext>
            </a:extLst>
          </p:cNvPr>
          <p:cNvSpPr>
            <a:spLocks noGrp="1"/>
          </p:cNvSpPr>
          <p:nvPr>
            <p:ph type="title"/>
          </p:nvPr>
        </p:nvSpPr>
        <p:spPr/>
        <p:txBody>
          <a:bodyPr/>
          <a:lstStyle/>
          <a:p>
            <a:r>
              <a:rPr lang="en-US" altLang="zh-TW" dirty="0"/>
              <a:t>12.3.2 Surface Simplification</a:t>
            </a:r>
            <a:endParaRPr lang="zh-TW" altLang="en-US" dirty="0"/>
          </a:p>
        </p:txBody>
      </p:sp>
      <p:pic>
        <p:nvPicPr>
          <p:cNvPr id="4" name="內容版面配置區 3">
            <a:extLst>
              <a:ext uri="{FF2B5EF4-FFF2-40B4-BE49-F238E27FC236}">
                <a16:creationId xmlns:a16="http://schemas.microsoft.com/office/drawing/2014/main" id="{7D07E5EF-0B3A-4C41-8631-61818367E570}"/>
              </a:ext>
            </a:extLst>
          </p:cNvPr>
          <p:cNvPicPr>
            <a:picLocks noGrp="1" noChangeAspect="1"/>
          </p:cNvPicPr>
          <p:nvPr>
            <p:ph idx="1"/>
          </p:nvPr>
        </p:nvPicPr>
        <p:blipFill>
          <a:blip r:embed="rId2"/>
          <a:stretch>
            <a:fillRect/>
          </a:stretch>
        </p:blipFill>
        <p:spPr>
          <a:xfrm>
            <a:off x="454773" y="2283063"/>
            <a:ext cx="8234454" cy="3311622"/>
          </a:xfrm>
          <a:prstGeom prst="rect">
            <a:avLst/>
          </a:prstGeom>
        </p:spPr>
      </p:pic>
    </p:spTree>
    <p:extLst>
      <p:ext uri="{BB962C8B-B14F-4D97-AF65-F5344CB8AC3E}">
        <p14:creationId xmlns:p14="http://schemas.microsoft.com/office/powerpoint/2010/main" val="3931452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D6B65-6599-4F0A-A6FE-38DF9EB75EF1}"/>
              </a:ext>
            </a:extLst>
          </p:cNvPr>
          <p:cNvSpPr>
            <a:spLocks noGrp="1"/>
          </p:cNvSpPr>
          <p:nvPr>
            <p:ph type="title"/>
          </p:nvPr>
        </p:nvSpPr>
        <p:spPr/>
        <p:txBody>
          <a:bodyPr/>
          <a:lstStyle/>
          <a:p>
            <a:r>
              <a:rPr lang="en-US" altLang="zh-TW" dirty="0"/>
              <a:t>12.3.3 Geometry Images</a:t>
            </a:r>
            <a:endParaRPr lang="zh-TW" altLang="en-US" dirty="0"/>
          </a:p>
        </p:txBody>
      </p:sp>
      <p:sp>
        <p:nvSpPr>
          <p:cNvPr id="3" name="內容版面配置區 2">
            <a:extLst>
              <a:ext uri="{FF2B5EF4-FFF2-40B4-BE49-F238E27FC236}">
                <a16:creationId xmlns:a16="http://schemas.microsoft.com/office/drawing/2014/main" id="{696073C0-F925-43D8-BE0A-8977A285594C}"/>
              </a:ext>
            </a:extLst>
          </p:cNvPr>
          <p:cNvSpPr>
            <a:spLocks noGrp="1"/>
          </p:cNvSpPr>
          <p:nvPr>
            <p:ph idx="1"/>
          </p:nvPr>
        </p:nvSpPr>
        <p:spPr/>
        <p:txBody>
          <a:bodyPr/>
          <a:lstStyle/>
          <a:p>
            <a:r>
              <a:rPr lang="en-US" altLang="zh-TW" dirty="0"/>
              <a:t>To make meshes more easy to compress and store in a cache-efficient manner.</a:t>
            </a:r>
          </a:p>
          <a:p>
            <a:r>
              <a:rPr lang="en-US" altLang="zh-TW" dirty="0"/>
              <a:t>To create geometry images by cutting surface meshes along well chosen lines and “flattening” the resulting representation into a square.(Gu, </a:t>
            </a:r>
            <a:r>
              <a:rPr lang="en-US" altLang="zh-TW" dirty="0" err="1"/>
              <a:t>Gortler</a:t>
            </a:r>
            <a:r>
              <a:rPr lang="en-US" altLang="zh-TW" dirty="0"/>
              <a:t>, and Hoppe (2002))</a:t>
            </a:r>
          </a:p>
          <a:p>
            <a:endParaRPr lang="zh-TW" altLang="en-US" dirty="0"/>
          </a:p>
        </p:txBody>
      </p:sp>
    </p:spTree>
    <p:extLst>
      <p:ext uri="{BB962C8B-B14F-4D97-AF65-F5344CB8AC3E}">
        <p14:creationId xmlns:p14="http://schemas.microsoft.com/office/powerpoint/2010/main" val="3671416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41C11E-CFDC-4439-BC08-2B62C1C2F7D5}"/>
              </a:ext>
            </a:extLst>
          </p:cNvPr>
          <p:cNvSpPr>
            <a:spLocks noGrp="1"/>
          </p:cNvSpPr>
          <p:nvPr>
            <p:ph type="title"/>
          </p:nvPr>
        </p:nvSpPr>
        <p:spPr/>
        <p:txBody>
          <a:bodyPr/>
          <a:lstStyle/>
          <a:p>
            <a:r>
              <a:rPr lang="en-US" altLang="zh-TW" dirty="0"/>
              <a:t>12.3.3 Geometry Images</a:t>
            </a:r>
            <a:endParaRPr lang="zh-TW" altLang="en-US" dirty="0"/>
          </a:p>
        </p:txBody>
      </p:sp>
      <p:pic>
        <p:nvPicPr>
          <p:cNvPr id="4" name="內容版面配置區 3">
            <a:extLst>
              <a:ext uri="{FF2B5EF4-FFF2-40B4-BE49-F238E27FC236}">
                <a16:creationId xmlns:a16="http://schemas.microsoft.com/office/drawing/2014/main" id="{7CEB997F-2281-401B-B205-FD01A97D533B}"/>
              </a:ext>
            </a:extLst>
          </p:cNvPr>
          <p:cNvPicPr>
            <a:picLocks noGrp="1" noChangeAspect="1"/>
          </p:cNvPicPr>
          <p:nvPr>
            <p:ph idx="1"/>
          </p:nvPr>
        </p:nvPicPr>
        <p:blipFill>
          <a:blip r:embed="rId2"/>
          <a:stretch>
            <a:fillRect/>
          </a:stretch>
        </p:blipFill>
        <p:spPr>
          <a:xfrm>
            <a:off x="226951" y="2175043"/>
            <a:ext cx="8690097" cy="3467767"/>
          </a:xfrm>
          <a:prstGeom prst="rect">
            <a:avLst/>
          </a:prstGeom>
        </p:spPr>
      </p:pic>
    </p:spTree>
    <p:extLst>
      <p:ext uri="{BB962C8B-B14F-4D97-AF65-F5344CB8AC3E}">
        <p14:creationId xmlns:p14="http://schemas.microsoft.com/office/powerpoint/2010/main" val="2786737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8CC65C-B932-412E-A1BB-0A118A2F479C}"/>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708B82E4-03FC-4F4F-A746-84AB4C9AF288}"/>
              </a:ext>
            </a:extLst>
          </p:cNvPr>
          <p:cNvSpPr>
            <a:spLocks noGrp="1"/>
          </p:cNvSpPr>
          <p:nvPr>
            <p:ph idx="1"/>
          </p:nvPr>
        </p:nvSpPr>
        <p:spPr>
          <a:xfrm>
            <a:off x="628650" y="1825624"/>
            <a:ext cx="7886700" cy="730540"/>
          </a:xfrm>
        </p:spPr>
        <p:txBody>
          <a:bodyPr>
            <a:normAutofit/>
          </a:bodyPr>
          <a:lstStyle/>
          <a:p>
            <a:pPr marL="0" indent="0">
              <a:buNone/>
            </a:pPr>
            <a:r>
              <a:rPr lang="en-US" altLang="zh-TW" dirty="0"/>
              <a:t>Q:</a:t>
            </a:r>
            <a:r>
              <a:rPr lang="zh-TW" altLang="en-US" dirty="0"/>
              <a:t> 有哪些東西你覺得很貴，但其實很便宜？</a:t>
            </a:r>
          </a:p>
        </p:txBody>
      </p:sp>
      <p:sp>
        <p:nvSpPr>
          <p:cNvPr id="4" name="內容版面配置區 2">
            <a:extLst>
              <a:ext uri="{FF2B5EF4-FFF2-40B4-BE49-F238E27FC236}">
                <a16:creationId xmlns:a16="http://schemas.microsoft.com/office/drawing/2014/main" id="{6BE53CC6-8626-4B86-A914-A52230F6058B}"/>
              </a:ext>
            </a:extLst>
          </p:cNvPr>
          <p:cNvSpPr txBox="1">
            <a:spLocks/>
          </p:cNvSpPr>
          <p:nvPr/>
        </p:nvSpPr>
        <p:spPr>
          <a:xfrm>
            <a:off x="628650" y="5386242"/>
            <a:ext cx="7886700" cy="730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a:t>
            </a:r>
            <a:r>
              <a:rPr lang="zh-TW" altLang="en-US" dirty="0"/>
              <a:t> 大學剛畢業的我</a:t>
            </a:r>
          </a:p>
        </p:txBody>
      </p:sp>
    </p:spTree>
    <p:extLst>
      <p:ext uri="{BB962C8B-B14F-4D97-AF65-F5344CB8AC3E}">
        <p14:creationId xmlns:p14="http://schemas.microsoft.com/office/powerpoint/2010/main" val="294150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E7D6F5-82C1-4474-A874-22EA5F409C15}"/>
              </a:ext>
            </a:extLst>
          </p:cNvPr>
          <p:cNvSpPr>
            <a:spLocks noGrp="1"/>
          </p:cNvSpPr>
          <p:nvPr>
            <p:ph type="title"/>
          </p:nvPr>
        </p:nvSpPr>
        <p:spPr/>
        <p:txBody>
          <a:bodyPr/>
          <a:lstStyle/>
          <a:p>
            <a:r>
              <a:rPr lang="en-US" altLang="zh-TW" dirty="0"/>
              <a:t>12.4 Point-based Representations</a:t>
            </a:r>
            <a:endParaRPr lang="zh-TW" altLang="en-US" dirty="0"/>
          </a:p>
        </p:txBody>
      </p:sp>
      <p:sp>
        <p:nvSpPr>
          <p:cNvPr id="3" name="內容版面配置區 2">
            <a:extLst>
              <a:ext uri="{FF2B5EF4-FFF2-40B4-BE49-F238E27FC236}">
                <a16:creationId xmlns:a16="http://schemas.microsoft.com/office/drawing/2014/main" id="{12D9C518-7D6D-4EB6-9CC7-8698901B4B90}"/>
              </a:ext>
            </a:extLst>
          </p:cNvPr>
          <p:cNvSpPr>
            <a:spLocks noGrp="1"/>
          </p:cNvSpPr>
          <p:nvPr>
            <p:ph idx="1"/>
          </p:nvPr>
        </p:nvSpPr>
        <p:spPr/>
        <p:txBody>
          <a:bodyPr/>
          <a:lstStyle/>
          <a:p>
            <a:r>
              <a:rPr lang="en-US" altLang="zh-TW" dirty="0"/>
              <a:t>To dispense with an explicit triangle mesh altogether and to have triangle vertices behave as oriented points, or particles, or surface elements (</a:t>
            </a:r>
            <a:r>
              <a:rPr lang="en-US" altLang="zh-TW" dirty="0" err="1"/>
              <a:t>surfels</a:t>
            </a:r>
            <a:r>
              <a:rPr lang="en-US" altLang="zh-TW" dirty="0"/>
              <a:t>) (</a:t>
            </a:r>
            <a:r>
              <a:rPr lang="en-US" altLang="zh-TW" dirty="0" err="1"/>
              <a:t>Szeliski</a:t>
            </a:r>
            <a:r>
              <a:rPr lang="en-US" altLang="zh-TW" dirty="0"/>
              <a:t> and </a:t>
            </a:r>
            <a:r>
              <a:rPr lang="en-US" altLang="zh-TW" dirty="0" err="1"/>
              <a:t>Tonnesen</a:t>
            </a:r>
            <a:r>
              <a:rPr lang="en-US" altLang="zh-TW" dirty="0"/>
              <a:t> 1992)</a:t>
            </a:r>
          </a:p>
          <a:p>
            <a:endParaRPr lang="zh-TW" altLang="en-US" dirty="0"/>
          </a:p>
        </p:txBody>
      </p:sp>
    </p:spTree>
    <p:extLst>
      <p:ext uri="{BB962C8B-B14F-4D97-AF65-F5344CB8AC3E}">
        <p14:creationId xmlns:p14="http://schemas.microsoft.com/office/powerpoint/2010/main" val="1119488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E99EB2-C807-49A1-863E-045A9514BAA5}"/>
              </a:ext>
            </a:extLst>
          </p:cNvPr>
          <p:cNvSpPr>
            <a:spLocks noGrp="1"/>
          </p:cNvSpPr>
          <p:nvPr>
            <p:ph type="title"/>
          </p:nvPr>
        </p:nvSpPr>
        <p:spPr/>
        <p:txBody>
          <a:bodyPr/>
          <a:lstStyle/>
          <a:p>
            <a:r>
              <a:rPr lang="en-US" altLang="zh-TW" dirty="0"/>
              <a:t>12.4 Point-based Representations</a:t>
            </a:r>
            <a:endParaRPr lang="zh-TW" altLang="en-US" dirty="0"/>
          </a:p>
        </p:txBody>
      </p:sp>
      <p:sp>
        <p:nvSpPr>
          <p:cNvPr id="3" name="內容版面配置區 2">
            <a:extLst>
              <a:ext uri="{FF2B5EF4-FFF2-40B4-BE49-F238E27FC236}">
                <a16:creationId xmlns:a16="http://schemas.microsoft.com/office/drawing/2014/main" id="{DBA9892C-187D-4A17-9E48-853F3DD23305}"/>
              </a:ext>
            </a:extLst>
          </p:cNvPr>
          <p:cNvSpPr>
            <a:spLocks noGrp="1"/>
          </p:cNvSpPr>
          <p:nvPr>
            <p:ph idx="1"/>
          </p:nvPr>
        </p:nvSpPr>
        <p:spPr/>
        <p:txBody>
          <a:bodyPr/>
          <a:lstStyle/>
          <a:p>
            <a:r>
              <a:rPr lang="en-US" altLang="zh-TW" dirty="0"/>
              <a:t>How to render the particle system as a continuous surface :</a:t>
            </a:r>
          </a:p>
          <a:p>
            <a:pPr>
              <a:buNone/>
            </a:pPr>
            <a:r>
              <a:rPr lang="en-US" altLang="zh-TW" dirty="0"/>
              <a:t>     - </a:t>
            </a:r>
            <a:r>
              <a:rPr lang="en-US" altLang="zh-TW" b="1" dirty="0"/>
              <a:t>local dynamic triangulation heuristics</a:t>
            </a:r>
          </a:p>
          <a:p>
            <a:pPr>
              <a:buNone/>
            </a:pPr>
            <a:r>
              <a:rPr lang="en-US" altLang="zh-TW" dirty="0"/>
              <a:t>		(</a:t>
            </a:r>
            <a:r>
              <a:rPr lang="en-US" altLang="zh-TW" dirty="0" err="1"/>
              <a:t>Szeliski</a:t>
            </a:r>
            <a:r>
              <a:rPr lang="en-US" altLang="zh-TW" dirty="0"/>
              <a:t> and </a:t>
            </a:r>
            <a:r>
              <a:rPr lang="en-US" altLang="zh-TW" dirty="0" err="1"/>
              <a:t>Tonnesen</a:t>
            </a:r>
            <a:r>
              <a:rPr lang="en-US" altLang="zh-TW" dirty="0"/>
              <a:t> 1992)</a:t>
            </a:r>
          </a:p>
          <a:p>
            <a:pPr>
              <a:buNone/>
            </a:pPr>
            <a:r>
              <a:rPr lang="en-US" altLang="zh-TW" dirty="0"/>
              <a:t>     - </a:t>
            </a:r>
            <a:r>
              <a:rPr lang="en-US" altLang="zh-TW" b="1" dirty="0"/>
              <a:t>direct surface element splatting </a:t>
            </a:r>
          </a:p>
          <a:p>
            <a:pPr>
              <a:buNone/>
            </a:pPr>
            <a:r>
              <a:rPr lang="en-US" altLang="zh-TW" dirty="0"/>
              <a:t>		(Pfister, Zwicker, van </a:t>
            </a:r>
            <a:r>
              <a:rPr lang="en-US" altLang="zh-TW" dirty="0" err="1"/>
              <a:t>Baar</a:t>
            </a:r>
            <a:r>
              <a:rPr lang="en-US" altLang="zh-TW" dirty="0"/>
              <a:t> et al. 2000)</a:t>
            </a:r>
          </a:p>
          <a:p>
            <a:pPr>
              <a:buNone/>
            </a:pPr>
            <a:r>
              <a:rPr lang="en-US" altLang="zh-TW" dirty="0"/>
              <a:t>     - </a:t>
            </a:r>
            <a:r>
              <a:rPr lang="en-US" altLang="zh-TW" b="1" dirty="0"/>
              <a:t>Moving Least Squares (MLS) </a:t>
            </a:r>
          </a:p>
          <a:p>
            <a:pPr>
              <a:buNone/>
            </a:pPr>
            <a:r>
              <a:rPr lang="en-US" altLang="zh-TW" dirty="0"/>
              <a:t>		(Pauly, </a:t>
            </a:r>
            <a:r>
              <a:rPr lang="en-US" altLang="zh-TW" dirty="0" err="1"/>
              <a:t>Keiser,Kobbelt</a:t>
            </a:r>
            <a:r>
              <a:rPr lang="en-US" altLang="zh-TW" dirty="0"/>
              <a:t> et al. 2003)</a:t>
            </a:r>
          </a:p>
          <a:p>
            <a:endParaRPr lang="zh-TW" altLang="en-US" dirty="0"/>
          </a:p>
        </p:txBody>
      </p:sp>
    </p:spTree>
    <p:extLst>
      <p:ext uri="{BB962C8B-B14F-4D97-AF65-F5344CB8AC3E}">
        <p14:creationId xmlns:p14="http://schemas.microsoft.com/office/powerpoint/2010/main" val="21553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21DCB4-9AD4-424C-8B70-C67EC1849FC6}"/>
              </a:ext>
            </a:extLst>
          </p:cNvPr>
          <p:cNvSpPr>
            <a:spLocks noGrp="1"/>
          </p:cNvSpPr>
          <p:nvPr>
            <p:ph type="title"/>
          </p:nvPr>
        </p:nvSpPr>
        <p:spPr>
          <a:xfrm>
            <a:off x="628649" y="565376"/>
            <a:ext cx="7886700" cy="1325563"/>
          </a:xfrm>
        </p:spPr>
        <p:txBody>
          <a:bodyPr>
            <a:noAutofit/>
          </a:bodyPr>
          <a:lstStyle/>
          <a:p>
            <a:r>
              <a:rPr lang="en-US" altLang="zh-TW" dirty="0"/>
              <a:t>12.1.1 Shape from shading and photometric stereo</a:t>
            </a:r>
            <a:br>
              <a:rPr lang="en-US" altLang="zh-TW" dirty="0"/>
            </a:br>
            <a:endParaRPr lang="zh-TW" altLang="en-US" dirty="0"/>
          </a:p>
        </p:txBody>
      </p:sp>
      <p:pic>
        <p:nvPicPr>
          <p:cNvPr id="4" name="內容版面配置區 3">
            <a:extLst>
              <a:ext uri="{FF2B5EF4-FFF2-40B4-BE49-F238E27FC236}">
                <a16:creationId xmlns:a16="http://schemas.microsoft.com/office/drawing/2014/main" id="{C5582955-E0D5-4628-A3E0-7DE2A7756AB3}"/>
              </a:ext>
            </a:extLst>
          </p:cNvPr>
          <p:cNvPicPr>
            <a:picLocks noGrp="1" noChangeAspect="1"/>
          </p:cNvPicPr>
          <p:nvPr>
            <p:ph idx="1"/>
          </p:nvPr>
        </p:nvPicPr>
        <p:blipFill>
          <a:blip r:embed="rId2"/>
          <a:stretch>
            <a:fillRect/>
          </a:stretch>
        </p:blipFill>
        <p:spPr>
          <a:xfrm>
            <a:off x="1367733" y="1890939"/>
            <a:ext cx="6408533" cy="4836432"/>
          </a:xfrm>
          <a:prstGeom prst="rect">
            <a:avLst/>
          </a:prstGeom>
        </p:spPr>
      </p:pic>
    </p:spTree>
    <p:extLst>
      <p:ext uri="{BB962C8B-B14F-4D97-AF65-F5344CB8AC3E}">
        <p14:creationId xmlns:p14="http://schemas.microsoft.com/office/powerpoint/2010/main" val="2230863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E8C420-61A0-46D6-8808-87FF3AC96372}"/>
              </a:ext>
            </a:extLst>
          </p:cNvPr>
          <p:cNvSpPr>
            <a:spLocks noGrp="1"/>
          </p:cNvSpPr>
          <p:nvPr>
            <p:ph type="title"/>
          </p:nvPr>
        </p:nvSpPr>
        <p:spPr/>
        <p:txBody>
          <a:bodyPr/>
          <a:lstStyle/>
          <a:p>
            <a:r>
              <a:rPr lang="en-US" altLang="zh-TW" dirty="0"/>
              <a:t>12.4 Point-based Representations</a:t>
            </a:r>
            <a:endParaRPr lang="zh-TW" altLang="en-US" dirty="0"/>
          </a:p>
        </p:txBody>
      </p:sp>
      <p:pic>
        <p:nvPicPr>
          <p:cNvPr id="4" name="內容版面配置區 3">
            <a:extLst>
              <a:ext uri="{FF2B5EF4-FFF2-40B4-BE49-F238E27FC236}">
                <a16:creationId xmlns:a16="http://schemas.microsoft.com/office/drawing/2014/main" id="{A1A223F3-57DB-4FDB-AB40-89A51D2D72FD}"/>
              </a:ext>
            </a:extLst>
          </p:cNvPr>
          <p:cNvPicPr>
            <a:picLocks noGrp="1" noChangeAspect="1"/>
          </p:cNvPicPr>
          <p:nvPr>
            <p:ph idx="1"/>
          </p:nvPr>
        </p:nvPicPr>
        <p:blipFill>
          <a:blip r:embed="rId3"/>
          <a:stretch>
            <a:fillRect/>
          </a:stretch>
        </p:blipFill>
        <p:spPr>
          <a:xfrm>
            <a:off x="628650" y="1996110"/>
            <a:ext cx="7886700" cy="4010368"/>
          </a:xfrm>
          <a:prstGeom prst="rect">
            <a:avLst/>
          </a:prstGeom>
        </p:spPr>
      </p:pic>
    </p:spTree>
    <p:extLst>
      <p:ext uri="{BB962C8B-B14F-4D97-AF65-F5344CB8AC3E}">
        <p14:creationId xmlns:p14="http://schemas.microsoft.com/office/powerpoint/2010/main" val="2462845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090BB3-0F79-4FB7-911E-021D0A4E7DC0}"/>
              </a:ext>
            </a:extLst>
          </p:cNvPr>
          <p:cNvSpPr>
            <a:spLocks noGrp="1"/>
          </p:cNvSpPr>
          <p:nvPr>
            <p:ph type="title"/>
          </p:nvPr>
        </p:nvSpPr>
        <p:spPr/>
        <p:txBody>
          <a:bodyPr/>
          <a:lstStyle/>
          <a:p>
            <a:r>
              <a:rPr lang="en-US" altLang="zh-TW" dirty="0"/>
              <a:t>12.5 Volumetric Representations</a:t>
            </a:r>
            <a:endParaRPr lang="zh-TW" altLang="en-US" dirty="0"/>
          </a:p>
        </p:txBody>
      </p:sp>
      <p:sp>
        <p:nvSpPr>
          <p:cNvPr id="3" name="內容版面配置區 2">
            <a:extLst>
              <a:ext uri="{FF2B5EF4-FFF2-40B4-BE49-F238E27FC236}">
                <a16:creationId xmlns:a16="http://schemas.microsoft.com/office/drawing/2014/main" id="{4CEC5785-7A12-4E7B-87F9-B13CAF577F9F}"/>
              </a:ext>
            </a:extLst>
          </p:cNvPr>
          <p:cNvSpPr>
            <a:spLocks noGrp="1"/>
          </p:cNvSpPr>
          <p:nvPr>
            <p:ph idx="1"/>
          </p:nvPr>
        </p:nvSpPr>
        <p:spPr/>
        <p:txBody>
          <a:bodyPr/>
          <a:lstStyle/>
          <a:p>
            <a:r>
              <a:rPr lang="en-US" altLang="zh-TW" dirty="0"/>
              <a:t>A third alternative for modeling 3D surfaces is to construct 3D volumetric inside–outside functions</a:t>
            </a:r>
          </a:p>
          <a:p>
            <a:r>
              <a:rPr lang="en-US" altLang="zh-TW" dirty="0"/>
              <a:t>Implicit (inside–outside) functions to represent 3D shape</a:t>
            </a:r>
            <a:endParaRPr lang="zh-TW" altLang="en-US" dirty="0"/>
          </a:p>
        </p:txBody>
      </p:sp>
    </p:spTree>
    <p:extLst>
      <p:ext uri="{BB962C8B-B14F-4D97-AF65-F5344CB8AC3E}">
        <p14:creationId xmlns:p14="http://schemas.microsoft.com/office/powerpoint/2010/main" val="4164430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C9FBA-619D-44B4-9E68-7C07C00466EE}"/>
              </a:ext>
            </a:extLst>
          </p:cNvPr>
          <p:cNvSpPr>
            <a:spLocks noGrp="1"/>
          </p:cNvSpPr>
          <p:nvPr>
            <p:ph type="title"/>
          </p:nvPr>
        </p:nvSpPr>
        <p:spPr>
          <a:xfrm>
            <a:off x="628649" y="365126"/>
            <a:ext cx="8322845" cy="1325563"/>
          </a:xfrm>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43E8A62D-C07E-4F2E-BB73-5C732924B793}"/>
              </a:ext>
            </a:extLst>
          </p:cNvPr>
          <p:cNvSpPr>
            <a:spLocks noGrp="1"/>
          </p:cNvSpPr>
          <p:nvPr>
            <p:ph idx="1"/>
          </p:nvPr>
        </p:nvSpPr>
        <p:spPr/>
        <p:txBody>
          <a:bodyPr/>
          <a:lstStyle/>
          <a:p>
            <a:r>
              <a:rPr lang="en-US" altLang="zh-TW" b="1" dirty="0"/>
              <a:t>implicit surfaces</a:t>
            </a:r>
          </a:p>
          <a:p>
            <a:pPr>
              <a:buNone/>
            </a:pPr>
            <a:r>
              <a:rPr lang="en-US" altLang="zh-TW" dirty="0"/>
              <a:t>   which use an indicator function (characteristic function) </a:t>
            </a:r>
            <a:r>
              <a:rPr lang="en-US" altLang="zh-TW" i="1" dirty="0"/>
              <a:t>F(x; y; z) </a:t>
            </a:r>
            <a:r>
              <a:rPr lang="en-US" altLang="zh-TW" dirty="0"/>
              <a:t>to indicate which 3D points are inside </a:t>
            </a:r>
            <a:r>
              <a:rPr lang="en-US" altLang="zh-TW" i="1" dirty="0"/>
              <a:t>F(x; y; z) </a:t>
            </a:r>
            <a:r>
              <a:rPr lang="en-US" altLang="zh-TW" dirty="0"/>
              <a:t>&lt; 0 or outside </a:t>
            </a:r>
            <a:r>
              <a:rPr lang="en-US" altLang="zh-TW" i="1" dirty="0"/>
              <a:t>F(x; y; z)</a:t>
            </a:r>
            <a:r>
              <a:rPr lang="en-US" altLang="zh-TW" dirty="0"/>
              <a:t> &gt; 0 the object</a:t>
            </a:r>
            <a:endParaRPr lang="zh-TW" altLang="en-US" dirty="0"/>
          </a:p>
        </p:txBody>
      </p:sp>
    </p:spTree>
    <p:extLst>
      <p:ext uri="{BB962C8B-B14F-4D97-AF65-F5344CB8AC3E}">
        <p14:creationId xmlns:p14="http://schemas.microsoft.com/office/powerpoint/2010/main" val="1549533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7D30D-0254-4F50-816F-9E3E18506669}"/>
              </a:ext>
            </a:extLst>
          </p:cNvPr>
          <p:cNvSpPr>
            <a:spLocks noGrp="1"/>
          </p:cNvSpPr>
          <p:nvPr>
            <p:ph type="title"/>
          </p:nvPr>
        </p:nvSpPr>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C2FE584D-543E-436B-AF0C-9B97507A630A}"/>
              </a:ext>
            </a:extLst>
          </p:cNvPr>
          <p:cNvSpPr>
            <a:spLocks noGrp="1"/>
          </p:cNvSpPr>
          <p:nvPr>
            <p:ph idx="1"/>
          </p:nvPr>
        </p:nvSpPr>
        <p:spPr/>
        <p:txBody>
          <a:bodyPr/>
          <a:lstStyle/>
          <a:p>
            <a:r>
              <a:rPr lang="en-US" altLang="zh-TW" dirty="0"/>
              <a:t>Implicit (inside-outside) functions of </a:t>
            </a:r>
            <a:r>
              <a:rPr lang="en-US" altLang="zh-TW" dirty="0" err="1"/>
              <a:t>superquadrics</a:t>
            </a:r>
            <a:r>
              <a:rPr lang="en-US" altLang="zh-TW" dirty="0"/>
              <a:t>:</a:t>
            </a:r>
          </a:p>
          <a:p>
            <a:endParaRPr lang="zh-TW" altLang="en-US" dirty="0"/>
          </a:p>
        </p:txBody>
      </p:sp>
      <p:pic>
        <p:nvPicPr>
          <p:cNvPr id="4" name="圖片 3">
            <a:extLst>
              <a:ext uri="{FF2B5EF4-FFF2-40B4-BE49-F238E27FC236}">
                <a16:creationId xmlns:a16="http://schemas.microsoft.com/office/drawing/2014/main" id="{7A16EDCE-B32B-4971-8CD8-B9AB3F356EB2}"/>
              </a:ext>
            </a:extLst>
          </p:cNvPr>
          <p:cNvPicPr>
            <a:picLocks noChangeAspect="1"/>
          </p:cNvPicPr>
          <p:nvPr/>
        </p:nvPicPr>
        <p:blipFill rotWithShape="1">
          <a:blip r:embed="rId3"/>
          <a:srcRect t="-121" r="16747" b="-1"/>
          <a:stretch/>
        </p:blipFill>
        <p:spPr>
          <a:xfrm>
            <a:off x="1107928" y="2502568"/>
            <a:ext cx="6928143" cy="1153637"/>
          </a:xfrm>
          <a:prstGeom prst="rect">
            <a:avLst/>
          </a:prstGeom>
        </p:spPr>
      </p:pic>
      <p:sp>
        <p:nvSpPr>
          <p:cNvPr id="5" name="Text Box 14">
            <a:extLst>
              <a:ext uri="{FF2B5EF4-FFF2-40B4-BE49-F238E27FC236}">
                <a16:creationId xmlns:a16="http://schemas.microsoft.com/office/drawing/2014/main" id="{3092EF1A-BD07-48D1-B2E8-1F003E84330E}"/>
              </a:ext>
            </a:extLst>
          </p:cNvPr>
          <p:cNvSpPr txBox="1">
            <a:spLocks noChangeArrowheads="1"/>
          </p:cNvSpPr>
          <p:nvPr/>
        </p:nvSpPr>
        <p:spPr bwMode="auto">
          <a:xfrm>
            <a:off x="900113" y="4221163"/>
            <a:ext cx="7416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800" b="0" dirty="0"/>
              <a:t>The values of                   control the extent of model along each </a:t>
            </a:r>
            <a:r>
              <a:rPr lang="en-US" altLang="zh-TW" sz="2800" b="0" i="1" dirty="0"/>
              <a:t>(x; y; z) </a:t>
            </a:r>
            <a:r>
              <a:rPr lang="en-US" altLang="zh-TW" sz="2800" b="0" dirty="0"/>
              <a:t>axis, while the values of               control how “square” it is.</a:t>
            </a:r>
          </a:p>
        </p:txBody>
      </p:sp>
      <p:pic>
        <p:nvPicPr>
          <p:cNvPr id="6" name="Picture 16">
            <a:extLst>
              <a:ext uri="{FF2B5EF4-FFF2-40B4-BE49-F238E27FC236}">
                <a16:creationId xmlns:a16="http://schemas.microsoft.com/office/drawing/2014/main" id="{598EC6D2-F6AE-4B10-95DB-D99B49F17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568" y="4221163"/>
            <a:ext cx="1714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a:extLst>
              <a:ext uri="{FF2B5EF4-FFF2-40B4-BE49-F238E27FC236}">
                <a16:creationId xmlns:a16="http://schemas.microsoft.com/office/drawing/2014/main" id="{02196FEA-C090-4986-96E5-6B72EAA37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2118" y="5125453"/>
            <a:ext cx="1104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836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88FE4C-D853-4207-B2C6-27E0EC136C1F}"/>
              </a:ext>
            </a:extLst>
          </p:cNvPr>
          <p:cNvSpPr>
            <a:spLocks noGrp="1"/>
          </p:cNvSpPr>
          <p:nvPr>
            <p:ph type="title"/>
          </p:nvPr>
        </p:nvSpPr>
        <p:spPr/>
        <p:txBody>
          <a:bodyPr/>
          <a:lstStyle/>
          <a:p>
            <a:r>
              <a:rPr lang="en-US" altLang="zh-TW" dirty="0"/>
              <a:t>Conics (2D Curve)</a:t>
            </a:r>
            <a:endParaRPr lang="zh-TW" altLang="en-US" dirty="0"/>
          </a:p>
        </p:txBody>
      </p:sp>
      <p:pic>
        <p:nvPicPr>
          <p:cNvPr id="4" name="內容版面配置區 3">
            <a:extLst>
              <a:ext uri="{FF2B5EF4-FFF2-40B4-BE49-F238E27FC236}">
                <a16:creationId xmlns:a16="http://schemas.microsoft.com/office/drawing/2014/main" id="{7777D9C3-E271-4FB6-810D-B397756C3985}"/>
              </a:ext>
            </a:extLst>
          </p:cNvPr>
          <p:cNvPicPr>
            <a:picLocks noGrp="1" noChangeAspect="1"/>
          </p:cNvPicPr>
          <p:nvPr>
            <p:ph idx="1"/>
          </p:nvPr>
        </p:nvPicPr>
        <p:blipFill>
          <a:blip r:embed="rId3"/>
          <a:stretch>
            <a:fillRect/>
          </a:stretch>
        </p:blipFill>
        <p:spPr>
          <a:xfrm>
            <a:off x="2666835" y="1690689"/>
            <a:ext cx="3810330" cy="4102964"/>
          </a:xfrm>
          <a:prstGeom prst="rect">
            <a:avLst/>
          </a:prstGeom>
        </p:spPr>
      </p:pic>
      <p:pic>
        <p:nvPicPr>
          <p:cNvPr id="5" name="Picture 7">
            <a:extLst>
              <a:ext uri="{FF2B5EF4-FFF2-40B4-BE49-F238E27FC236}">
                <a16:creationId xmlns:a16="http://schemas.microsoft.com/office/drawing/2014/main" id="{759F7FB7-4751-420D-86CF-26AD05211F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61461" y="6109369"/>
            <a:ext cx="3619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7245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D34138-96E2-4540-9768-24BD7A20677A}"/>
              </a:ext>
            </a:extLst>
          </p:cNvPr>
          <p:cNvSpPr>
            <a:spLocks noGrp="1"/>
          </p:cNvSpPr>
          <p:nvPr>
            <p:ph type="title"/>
          </p:nvPr>
        </p:nvSpPr>
        <p:spPr/>
        <p:txBody>
          <a:bodyPr/>
          <a:lstStyle/>
          <a:p>
            <a:r>
              <a:rPr lang="en-US" altLang="zh-TW" dirty="0"/>
              <a:t>Quadric</a:t>
            </a:r>
            <a:endParaRPr lang="zh-TW" altLang="en-US" dirty="0"/>
          </a:p>
        </p:txBody>
      </p:sp>
      <p:pic>
        <p:nvPicPr>
          <p:cNvPr id="4" name="Picture 6">
            <a:extLst>
              <a:ext uri="{FF2B5EF4-FFF2-40B4-BE49-F238E27FC236}">
                <a16:creationId xmlns:a16="http://schemas.microsoft.com/office/drawing/2014/main" id="{EBDD8DE9-97C3-4F17-B992-01E7F48EBD5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1817562"/>
            <a:ext cx="7886700" cy="415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139CBD4-B5FB-43F5-94BE-8BEFBD09D2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9400" y="6213474"/>
            <a:ext cx="6045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327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818C81-B070-4B39-BDAC-39257C09D488}"/>
              </a:ext>
            </a:extLst>
          </p:cNvPr>
          <p:cNvSpPr>
            <a:spLocks noGrp="1"/>
          </p:cNvSpPr>
          <p:nvPr>
            <p:ph type="title"/>
          </p:nvPr>
        </p:nvSpPr>
        <p:spPr/>
        <p:txBody>
          <a:bodyPr/>
          <a:lstStyle/>
          <a:p>
            <a:r>
              <a:rPr lang="en-US" altLang="zh-TW" dirty="0" err="1"/>
              <a:t>Superquadrics</a:t>
            </a:r>
            <a:endParaRPr lang="zh-TW" altLang="en-US" dirty="0"/>
          </a:p>
        </p:txBody>
      </p:sp>
      <p:pic>
        <p:nvPicPr>
          <p:cNvPr id="4" name="內容版面配置區 3">
            <a:extLst>
              <a:ext uri="{FF2B5EF4-FFF2-40B4-BE49-F238E27FC236}">
                <a16:creationId xmlns:a16="http://schemas.microsoft.com/office/drawing/2014/main" id="{E78C5A13-702C-4312-93A1-D4D171044750}"/>
              </a:ext>
            </a:extLst>
          </p:cNvPr>
          <p:cNvPicPr>
            <a:picLocks noGrp="1" noChangeAspect="1"/>
          </p:cNvPicPr>
          <p:nvPr>
            <p:ph idx="1"/>
          </p:nvPr>
        </p:nvPicPr>
        <p:blipFill rotWithShape="1">
          <a:blip r:embed="rId3"/>
          <a:srcRect t="8644"/>
          <a:stretch/>
        </p:blipFill>
        <p:spPr>
          <a:xfrm>
            <a:off x="1675002" y="1864894"/>
            <a:ext cx="5793995" cy="3975184"/>
          </a:xfrm>
          <a:prstGeom prst="rect">
            <a:avLst/>
          </a:prstGeom>
        </p:spPr>
      </p:pic>
    </p:spTree>
    <p:extLst>
      <p:ext uri="{BB962C8B-B14F-4D97-AF65-F5344CB8AC3E}">
        <p14:creationId xmlns:p14="http://schemas.microsoft.com/office/powerpoint/2010/main" val="3249307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8FBE73-9179-4AC9-95CE-46111CD7222A}"/>
              </a:ext>
            </a:extLst>
          </p:cNvPr>
          <p:cNvSpPr>
            <a:spLocks noGrp="1"/>
          </p:cNvSpPr>
          <p:nvPr>
            <p:ph type="title"/>
          </p:nvPr>
        </p:nvSpPr>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C0F88708-5377-42EC-A644-7B166FC55C3F}"/>
              </a:ext>
            </a:extLst>
          </p:cNvPr>
          <p:cNvSpPr>
            <a:spLocks noGrp="1"/>
          </p:cNvSpPr>
          <p:nvPr>
            <p:ph idx="1"/>
          </p:nvPr>
        </p:nvSpPr>
        <p:spPr/>
        <p:txBody>
          <a:bodyPr/>
          <a:lstStyle/>
          <a:p>
            <a:r>
              <a:rPr lang="en-US" altLang="zh-TW" dirty="0"/>
              <a:t>A different kind of implicit shape model can be constructed by defining a signed distance function over a regular three-dimensional grid, optionally using an octree spline to represent this function more coarsely away from its surface (zero-set) (</a:t>
            </a:r>
            <a:r>
              <a:rPr lang="en-US" altLang="zh-TW" dirty="0" err="1"/>
              <a:t>Lavall´ee</a:t>
            </a:r>
            <a:r>
              <a:rPr lang="en-US" altLang="zh-TW" dirty="0"/>
              <a:t> and </a:t>
            </a:r>
            <a:r>
              <a:rPr lang="en-US" altLang="zh-TW" dirty="0" err="1"/>
              <a:t>Szeliski</a:t>
            </a:r>
            <a:r>
              <a:rPr lang="en-US" altLang="zh-TW" dirty="0"/>
              <a:t> 1995 </a:t>
            </a:r>
            <a:r>
              <a:rPr lang="en-US" altLang="zh-TW" dirty="0" err="1"/>
              <a:t>Szeliski</a:t>
            </a:r>
            <a:r>
              <a:rPr lang="en-US" altLang="zh-TW" dirty="0"/>
              <a:t> and </a:t>
            </a:r>
            <a:r>
              <a:rPr lang="en-US" altLang="zh-TW" dirty="0" err="1"/>
              <a:t>Lavall´ee</a:t>
            </a:r>
            <a:r>
              <a:rPr lang="en-US" altLang="zh-TW" dirty="0"/>
              <a:t> 1996; </a:t>
            </a:r>
            <a:r>
              <a:rPr lang="en-US" altLang="zh-TW" dirty="0" err="1"/>
              <a:t>Frisken</a:t>
            </a:r>
            <a:r>
              <a:rPr lang="en-US" altLang="zh-TW" dirty="0"/>
              <a:t>, Perry, Rockwood et al. 2000; </a:t>
            </a:r>
            <a:r>
              <a:rPr lang="en-US" altLang="zh-TW" dirty="0" err="1"/>
              <a:t>Ohtake</a:t>
            </a:r>
            <a:r>
              <a:rPr lang="en-US" altLang="zh-TW" dirty="0"/>
              <a:t>, </a:t>
            </a:r>
            <a:r>
              <a:rPr lang="en-US" altLang="zh-TW" dirty="0" err="1"/>
              <a:t>Belyaev</a:t>
            </a:r>
            <a:r>
              <a:rPr lang="en-US" altLang="zh-TW" dirty="0"/>
              <a:t>, </a:t>
            </a:r>
            <a:r>
              <a:rPr lang="en-US" altLang="zh-TW" dirty="0" err="1"/>
              <a:t>Alexaet</a:t>
            </a:r>
            <a:r>
              <a:rPr lang="en-US" altLang="zh-TW" dirty="0"/>
              <a:t> al. 2003)</a:t>
            </a:r>
          </a:p>
          <a:p>
            <a:endParaRPr lang="zh-TW" altLang="en-US" dirty="0"/>
          </a:p>
        </p:txBody>
      </p:sp>
    </p:spTree>
    <p:extLst>
      <p:ext uri="{BB962C8B-B14F-4D97-AF65-F5344CB8AC3E}">
        <p14:creationId xmlns:p14="http://schemas.microsoft.com/office/powerpoint/2010/main" val="3604844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C219D-09F8-4CE6-8F60-BA622B01DE1C}"/>
              </a:ext>
            </a:extLst>
          </p:cNvPr>
          <p:cNvSpPr>
            <a:spLocks noGrp="1"/>
          </p:cNvSpPr>
          <p:nvPr>
            <p:ph type="title"/>
          </p:nvPr>
        </p:nvSpPr>
        <p:spPr/>
        <p:txBody>
          <a:bodyPr/>
          <a:lstStyle/>
          <a:p>
            <a:r>
              <a:rPr lang="en-US" altLang="zh-TW" dirty="0"/>
              <a:t>12.5.1 Implicit Surfaces and Level Sets</a:t>
            </a:r>
            <a:endParaRPr lang="zh-TW" altLang="en-US" dirty="0"/>
          </a:p>
        </p:txBody>
      </p:sp>
      <p:sp>
        <p:nvSpPr>
          <p:cNvPr id="3" name="內容版面配置區 2">
            <a:extLst>
              <a:ext uri="{FF2B5EF4-FFF2-40B4-BE49-F238E27FC236}">
                <a16:creationId xmlns:a16="http://schemas.microsoft.com/office/drawing/2014/main" id="{FE6696DA-28D7-4E92-9345-06FDF18FE83C}"/>
              </a:ext>
            </a:extLst>
          </p:cNvPr>
          <p:cNvSpPr>
            <a:spLocks noGrp="1"/>
          </p:cNvSpPr>
          <p:nvPr>
            <p:ph idx="1"/>
          </p:nvPr>
        </p:nvSpPr>
        <p:spPr/>
        <p:txBody>
          <a:bodyPr/>
          <a:lstStyle/>
          <a:p>
            <a:r>
              <a:rPr lang="en-US" altLang="zh-TW" dirty="0"/>
              <a:t>Examples of signed distance functions being used</a:t>
            </a:r>
          </a:p>
          <a:p>
            <a:pPr>
              <a:buNone/>
            </a:pPr>
            <a:r>
              <a:rPr lang="en-US" altLang="zh-TW" dirty="0"/>
              <a:t>    - distance transforms (Section 3.3.3)</a:t>
            </a:r>
          </a:p>
          <a:p>
            <a:pPr>
              <a:buNone/>
            </a:pPr>
            <a:r>
              <a:rPr lang="en-US" altLang="zh-TW" dirty="0"/>
              <a:t>    - level sets for 2D contour fitting and</a:t>
            </a:r>
            <a:r>
              <a:rPr lang="zh-TW" altLang="en-US" dirty="0"/>
              <a:t>  </a:t>
            </a:r>
            <a:r>
              <a:rPr lang="en-US" altLang="zh-TW" dirty="0"/>
              <a:t>tracking</a:t>
            </a:r>
            <a:r>
              <a:rPr lang="zh-TW" altLang="en-US" dirty="0"/>
              <a:t> </a:t>
            </a:r>
            <a:r>
              <a:rPr lang="en-US" altLang="zh-TW" dirty="0"/>
              <a:t>(Section 5.1.4)</a:t>
            </a:r>
          </a:p>
          <a:p>
            <a:pPr>
              <a:buNone/>
            </a:pPr>
            <a:r>
              <a:rPr lang="en-US" altLang="zh-TW" dirty="0"/>
              <a:t>    - volumetric stereo (Section 11.6.1)</a:t>
            </a:r>
          </a:p>
          <a:p>
            <a:pPr>
              <a:buNone/>
            </a:pPr>
            <a:r>
              <a:rPr lang="en-US" altLang="zh-TW" dirty="0"/>
              <a:t>    - range data merging (Section 12.2.1)</a:t>
            </a:r>
          </a:p>
          <a:p>
            <a:pPr>
              <a:buNone/>
            </a:pPr>
            <a:r>
              <a:rPr lang="en-US" altLang="zh-TW" dirty="0"/>
              <a:t>    - point-based modeling (Section 12.4)</a:t>
            </a:r>
          </a:p>
          <a:p>
            <a:endParaRPr lang="zh-TW" altLang="en-US" dirty="0"/>
          </a:p>
        </p:txBody>
      </p:sp>
    </p:spTree>
    <p:extLst>
      <p:ext uri="{BB962C8B-B14F-4D97-AF65-F5344CB8AC3E}">
        <p14:creationId xmlns:p14="http://schemas.microsoft.com/office/powerpoint/2010/main" val="1718597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3DC2DE-8087-4CEC-A6AD-7EA783B56BCB}"/>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0CAB5E5F-3A64-41C2-9FE2-5531AB0C7ADB}"/>
              </a:ext>
            </a:extLst>
          </p:cNvPr>
          <p:cNvSpPr>
            <a:spLocks noGrp="1"/>
          </p:cNvSpPr>
          <p:nvPr>
            <p:ph idx="1"/>
          </p:nvPr>
        </p:nvSpPr>
        <p:spPr>
          <a:xfrm>
            <a:off x="628650" y="1825625"/>
            <a:ext cx="7886700" cy="876011"/>
          </a:xfrm>
        </p:spPr>
        <p:txBody>
          <a:bodyPr/>
          <a:lstStyle/>
          <a:p>
            <a:pPr marL="0" indent="0">
              <a:buNone/>
            </a:pPr>
            <a:r>
              <a:rPr lang="en-US" altLang="zh-TW" dirty="0"/>
              <a:t>Q: </a:t>
            </a:r>
            <a:r>
              <a:rPr lang="zh-TW" altLang="en-US" dirty="0"/>
              <a:t>同事說自己的</a:t>
            </a:r>
            <a:r>
              <a:rPr lang="en-US" altLang="zh-TW" dirty="0"/>
              <a:t>C++</a:t>
            </a:r>
            <a:r>
              <a:rPr lang="zh-TW" altLang="en-US" dirty="0"/>
              <a:t>能力是世界第一，怎樣可以讓他意識到自己沒那麼厲害？</a:t>
            </a:r>
          </a:p>
        </p:txBody>
      </p:sp>
      <p:sp>
        <p:nvSpPr>
          <p:cNvPr id="4" name="內容版面配置區 2">
            <a:extLst>
              <a:ext uri="{FF2B5EF4-FFF2-40B4-BE49-F238E27FC236}">
                <a16:creationId xmlns:a16="http://schemas.microsoft.com/office/drawing/2014/main" id="{F182A286-F053-4578-BE01-9A02FB27FA96}"/>
              </a:ext>
            </a:extLst>
          </p:cNvPr>
          <p:cNvSpPr txBox="1">
            <a:spLocks/>
          </p:cNvSpPr>
          <p:nvPr/>
        </p:nvSpPr>
        <p:spPr>
          <a:xfrm>
            <a:off x="628650" y="5136862"/>
            <a:ext cx="7886700" cy="876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a:t>
            </a:r>
            <a:r>
              <a:rPr lang="zh-TW" altLang="en-US" dirty="0"/>
              <a:t>實不相瞞，我也不是省油的燈：我的</a:t>
            </a:r>
            <a:r>
              <a:rPr lang="en-US" altLang="zh-TW" dirty="0"/>
              <a:t>C++</a:t>
            </a:r>
            <a:r>
              <a:rPr lang="zh-TW" altLang="en-US" dirty="0"/>
              <a:t>實力世界第</a:t>
            </a:r>
            <a:r>
              <a:rPr lang="en-US" altLang="zh-TW" dirty="0"/>
              <a:t>0</a:t>
            </a:r>
            <a:endParaRPr lang="zh-TW" altLang="en-US" dirty="0"/>
          </a:p>
        </p:txBody>
      </p:sp>
    </p:spTree>
    <p:extLst>
      <p:ext uri="{BB962C8B-B14F-4D97-AF65-F5344CB8AC3E}">
        <p14:creationId xmlns:p14="http://schemas.microsoft.com/office/powerpoint/2010/main" val="202538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7A435FB-C030-4803-9371-95C008BF907C}"/>
              </a:ext>
            </a:extLst>
          </p:cNvPr>
          <p:cNvSpPr>
            <a:spLocks noGrp="1"/>
          </p:cNvSpPr>
          <p:nvPr>
            <p:ph idx="1"/>
          </p:nvPr>
        </p:nvSpPr>
        <p:spPr/>
        <p:txBody>
          <a:bodyPr/>
          <a:lstStyle/>
          <a:p>
            <a:r>
              <a:rPr lang="en-US" altLang="zh-TW" b="1" dirty="0"/>
              <a:t>How is this possible?</a:t>
            </a:r>
          </a:p>
          <a:p>
            <a:pPr lvl="1">
              <a:buFont typeface="Wingdings" panose="05000000000000000000" pitchFamily="2" charset="2"/>
              <a:buChar char="Ø"/>
            </a:pPr>
            <a:r>
              <a:rPr lang="en-US" altLang="zh-TW" dirty="0"/>
              <a:t>The answer is that as the surface normal changes across the object, the apparent </a:t>
            </a:r>
            <a:r>
              <a:rPr lang="en-US" altLang="zh-TW" dirty="0">
                <a:solidFill>
                  <a:srgbClr val="FF0000"/>
                </a:solidFill>
              </a:rPr>
              <a:t>brightness</a:t>
            </a:r>
            <a:r>
              <a:rPr lang="en-US" altLang="zh-TW" dirty="0"/>
              <a:t> changes as a function of the </a:t>
            </a:r>
            <a:r>
              <a:rPr lang="en-US" altLang="zh-TW" dirty="0">
                <a:solidFill>
                  <a:srgbClr val="FF0000"/>
                </a:solidFill>
              </a:rPr>
              <a:t>angle</a:t>
            </a:r>
            <a:r>
              <a:rPr lang="en-US" altLang="zh-TW" dirty="0"/>
              <a:t> between the local surface orientation and the incident illumination.</a:t>
            </a:r>
          </a:p>
          <a:p>
            <a:r>
              <a:rPr lang="en-US" altLang="zh-TW" b="1" dirty="0"/>
              <a:t>shape from shading</a:t>
            </a:r>
          </a:p>
          <a:p>
            <a:pPr marL="457200" lvl="1" indent="0">
              <a:buNone/>
            </a:pPr>
            <a:r>
              <a:rPr lang="en-US" altLang="zh-TW" dirty="0"/>
              <a:t>The problem of recovering the shape of a surface from this intensity variation is known as shape from shading.</a:t>
            </a:r>
          </a:p>
        </p:txBody>
      </p:sp>
      <p:sp>
        <p:nvSpPr>
          <p:cNvPr id="4" name="標題 1">
            <a:extLst>
              <a:ext uri="{FF2B5EF4-FFF2-40B4-BE49-F238E27FC236}">
                <a16:creationId xmlns:a16="http://schemas.microsoft.com/office/drawing/2014/main" id="{584EAE83-2950-473B-AB50-1142333A9A57}"/>
              </a:ext>
            </a:extLst>
          </p:cNvPr>
          <p:cNvSpPr>
            <a:spLocks noGrp="1"/>
          </p:cNvSpPr>
          <p:nvPr>
            <p:ph type="title"/>
          </p:nvPr>
        </p:nvSpPr>
        <p:spPr>
          <a:xfrm>
            <a:off x="628650" y="500062"/>
            <a:ext cx="7886700" cy="1325563"/>
          </a:xfrm>
        </p:spPr>
        <p:txBody>
          <a:bodyPr>
            <a:noAutofit/>
          </a:bodyPr>
          <a:lstStyle/>
          <a:p>
            <a:r>
              <a:rPr lang="en-US" altLang="zh-TW" dirty="0"/>
              <a:t>12.1.1 Shape from shading and photometric stereo</a:t>
            </a:r>
            <a:br>
              <a:rPr lang="en-US" altLang="zh-TW" dirty="0"/>
            </a:br>
            <a:endParaRPr lang="zh-TW" altLang="en-US" dirty="0"/>
          </a:p>
        </p:txBody>
      </p:sp>
    </p:spTree>
    <p:extLst>
      <p:ext uri="{BB962C8B-B14F-4D97-AF65-F5344CB8AC3E}">
        <p14:creationId xmlns:p14="http://schemas.microsoft.com/office/powerpoint/2010/main" val="9567635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FA6261-16AF-4BB9-BACB-6F4EF86E63FE}"/>
              </a:ext>
            </a:extLst>
          </p:cNvPr>
          <p:cNvSpPr>
            <a:spLocks noGrp="1"/>
          </p:cNvSpPr>
          <p:nvPr>
            <p:ph type="title"/>
          </p:nvPr>
        </p:nvSpPr>
        <p:spPr/>
        <p:txBody>
          <a:bodyPr/>
          <a:lstStyle/>
          <a:p>
            <a:r>
              <a:rPr lang="en-US" altLang="zh-TW" dirty="0"/>
              <a:t>12.6 Model-based Reconstruction</a:t>
            </a:r>
            <a:endParaRPr lang="zh-TW" altLang="en-US" dirty="0"/>
          </a:p>
        </p:txBody>
      </p:sp>
      <p:sp>
        <p:nvSpPr>
          <p:cNvPr id="3" name="內容版面配置區 2">
            <a:extLst>
              <a:ext uri="{FF2B5EF4-FFF2-40B4-BE49-F238E27FC236}">
                <a16:creationId xmlns:a16="http://schemas.microsoft.com/office/drawing/2014/main" id="{B2D0AA7A-408E-467E-87DB-7022FE306A37}"/>
              </a:ext>
            </a:extLst>
          </p:cNvPr>
          <p:cNvSpPr>
            <a:spLocks noGrp="1"/>
          </p:cNvSpPr>
          <p:nvPr>
            <p:ph idx="1"/>
          </p:nvPr>
        </p:nvSpPr>
        <p:spPr/>
        <p:txBody>
          <a:bodyPr/>
          <a:lstStyle/>
          <a:p>
            <a:r>
              <a:rPr lang="en-US" altLang="zh-TW" dirty="0"/>
              <a:t>12.6.1 Architecture</a:t>
            </a:r>
          </a:p>
          <a:p>
            <a:r>
              <a:rPr lang="en-US" altLang="zh-TW" dirty="0"/>
              <a:t>12.6.2 Heads and faces</a:t>
            </a:r>
          </a:p>
          <a:p>
            <a:r>
              <a:rPr lang="en-US" altLang="zh-TW" dirty="0"/>
              <a:t>12.6.3 Application: Facial animation</a:t>
            </a:r>
          </a:p>
          <a:p>
            <a:r>
              <a:rPr lang="en-US" altLang="zh-TW" dirty="0"/>
              <a:t>12.6.4 Whole body modeling and tracking</a:t>
            </a:r>
          </a:p>
          <a:p>
            <a:endParaRPr lang="zh-TW" altLang="en-US" dirty="0"/>
          </a:p>
        </p:txBody>
      </p:sp>
    </p:spTree>
    <p:extLst>
      <p:ext uri="{BB962C8B-B14F-4D97-AF65-F5344CB8AC3E}">
        <p14:creationId xmlns:p14="http://schemas.microsoft.com/office/powerpoint/2010/main" val="2823288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85CF78-1BE5-4C8E-80D6-73111F5E5664}"/>
              </a:ext>
            </a:extLst>
          </p:cNvPr>
          <p:cNvSpPr>
            <a:spLocks noGrp="1"/>
          </p:cNvSpPr>
          <p:nvPr>
            <p:ph type="title"/>
          </p:nvPr>
        </p:nvSpPr>
        <p:spPr/>
        <p:txBody>
          <a:bodyPr/>
          <a:lstStyle/>
          <a:p>
            <a:r>
              <a:rPr lang="en-US" altLang="zh-TW" dirty="0"/>
              <a:t>12.6.1 Architecture</a:t>
            </a:r>
            <a:endParaRPr lang="zh-TW" altLang="en-US" dirty="0"/>
          </a:p>
        </p:txBody>
      </p:sp>
      <p:pic>
        <p:nvPicPr>
          <p:cNvPr id="4" name="內容版面配置區 3">
            <a:extLst>
              <a:ext uri="{FF2B5EF4-FFF2-40B4-BE49-F238E27FC236}">
                <a16:creationId xmlns:a16="http://schemas.microsoft.com/office/drawing/2014/main" id="{0103D50A-17F2-4ECE-A8FF-8B08F55C2454}"/>
              </a:ext>
            </a:extLst>
          </p:cNvPr>
          <p:cNvPicPr>
            <a:picLocks noGrp="1" noChangeAspect="1"/>
          </p:cNvPicPr>
          <p:nvPr>
            <p:ph idx="1"/>
          </p:nvPr>
        </p:nvPicPr>
        <p:blipFill>
          <a:blip r:embed="rId3"/>
          <a:stretch>
            <a:fillRect/>
          </a:stretch>
        </p:blipFill>
        <p:spPr>
          <a:xfrm>
            <a:off x="465637" y="2001766"/>
            <a:ext cx="8212725" cy="4014023"/>
          </a:xfrm>
          <a:prstGeom prst="rect">
            <a:avLst/>
          </a:prstGeom>
        </p:spPr>
      </p:pic>
    </p:spTree>
    <p:extLst>
      <p:ext uri="{BB962C8B-B14F-4D97-AF65-F5344CB8AC3E}">
        <p14:creationId xmlns:p14="http://schemas.microsoft.com/office/powerpoint/2010/main" val="2026100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BFCC47-DBE2-47CA-9BC3-0B0401953027}"/>
              </a:ext>
            </a:extLst>
          </p:cNvPr>
          <p:cNvSpPr>
            <a:spLocks noGrp="1"/>
          </p:cNvSpPr>
          <p:nvPr>
            <p:ph type="title"/>
          </p:nvPr>
        </p:nvSpPr>
        <p:spPr/>
        <p:txBody>
          <a:bodyPr/>
          <a:lstStyle/>
          <a:p>
            <a:r>
              <a:rPr lang="en-US" altLang="zh-TW" dirty="0"/>
              <a:t>12.6.1 Architecture</a:t>
            </a:r>
            <a:endParaRPr lang="zh-TW" altLang="en-US" dirty="0"/>
          </a:p>
        </p:txBody>
      </p:sp>
      <p:sp>
        <p:nvSpPr>
          <p:cNvPr id="3" name="內容版面配置區 2">
            <a:extLst>
              <a:ext uri="{FF2B5EF4-FFF2-40B4-BE49-F238E27FC236}">
                <a16:creationId xmlns:a16="http://schemas.microsoft.com/office/drawing/2014/main" id="{56C1EBF9-1572-4EC8-BE40-63FF23B92367}"/>
              </a:ext>
            </a:extLst>
          </p:cNvPr>
          <p:cNvSpPr>
            <a:spLocks noGrp="1"/>
          </p:cNvSpPr>
          <p:nvPr>
            <p:ph idx="1"/>
          </p:nvPr>
        </p:nvSpPr>
        <p:spPr/>
        <p:txBody>
          <a:bodyPr/>
          <a:lstStyle/>
          <a:p>
            <a:r>
              <a:rPr lang="en-US" altLang="zh-TW" dirty="0">
                <a:solidFill>
                  <a:schemeClr val="tx2"/>
                </a:solidFill>
              </a:rPr>
              <a:t>Architectural </a:t>
            </a:r>
            <a:r>
              <a:rPr lang="en-US" altLang="zh-TW" dirty="0"/>
              <a:t>interior modeling</a:t>
            </a:r>
          </a:p>
          <a:p>
            <a:r>
              <a:rPr lang="en-US" altLang="zh-TW" dirty="0">
                <a:hlinkClick r:id="rId3"/>
              </a:rPr>
              <a:t>Lumion 9</a:t>
            </a:r>
            <a:r>
              <a:rPr lang="zh-TW" altLang="en-US" dirty="0"/>
              <a:t> </a:t>
            </a:r>
          </a:p>
          <a:p>
            <a:endParaRPr lang="en-US" altLang="zh-TW" dirty="0"/>
          </a:p>
          <a:p>
            <a:endParaRPr lang="zh-TW" altLang="en-US" dirty="0"/>
          </a:p>
        </p:txBody>
      </p:sp>
      <p:pic>
        <p:nvPicPr>
          <p:cNvPr id="4" name="圖片 3">
            <a:extLst>
              <a:ext uri="{FF2B5EF4-FFF2-40B4-BE49-F238E27FC236}">
                <a16:creationId xmlns:a16="http://schemas.microsoft.com/office/drawing/2014/main" id="{E734285D-6FF1-444E-B901-8545AE6B0E3E}"/>
              </a:ext>
            </a:extLst>
          </p:cNvPr>
          <p:cNvPicPr>
            <a:picLocks noChangeAspect="1"/>
          </p:cNvPicPr>
          <p:nvPr/>
        </p:nvPicPr>
        <p:blipFill>
          <a:blip r:embed="rId4"/>
          <a:stretch>
            <a:fillRect/>
          </a:stretch>
        </p:blipFill>
        <p:spPr>
          <a:xfrm>
            <a:off x="124582" y="2763719"/>
            <a:ext cx="8894835" cy="3548180"/>
          </a:xfrm>
          <a:prstGeom prst="rect">
            <a:avLst/>
          </a:prstGeom>
        </p:spPr>
      </p:pic>
    </p:spTree>
    <p:extLst>
      <p:ext uri="{BB962C8B-B14F-4D97-AF65-F5344CB8AC3E}">
        <p14:creationId xmlns:p14="http://schemas.microsoft.com/office/powerpoint/2010/main" val="2083264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4A58F6-DEA0-4F44-9644-C9F828298134}"/>
              </a:ext>
            </a:extLst>
          </p:cNvPr>
          <p:cNvSpPr>
            <a:spLocks noGrp="1"/>
          </p:cNvSpPr>
          <p:nvPr>
            <p:ph type="title"/>
          </p:nvPr>
        </p:nvSpPr>
        <p:spPr/>
        <p:txBody>
          <a:bodyPr/>
          <a:lstStyle/>
          <a:p>
            <a:r>
              <a:rPr lang="en-US" altLang="zh-TW" dirty="0"/>
              <a:t>12.6.1 Architecture</a:t>
            </a:r>
            <a:endParaRPr lang="zh-TW" altLang="en-US" dirty="0"/>
          </a:p>
        </p:txBody>
      </p:sp>
      <p:sp>
        <p:nvSpPr>
          <p:cNvPr id="3" name="內容版面配置區 2">
            <a:extLst>
              <a:ext uri="{FF2B5EF4-FFF2-40B4-BE49-F238E27FC236}">
                <a16:creationId xmlns:a16="http://schemas.microsoft.com/office/drawing/2014/main" id="{64A07680-6E8C-467F-A213-34722E096496}"/>
              </a:ext>
            </a:extLst>
          </p:cNvPr>
          <p:cNvSpPr>
            <a:spLocks noGrp="1"/>
          </p:cNvSpPr>
          <p:nvPr>
            <p:ph idx="1"/>
          </p:nvPr>
        </p:nvSpPr>
        <p:spPr/>
        <p:txBody>
          <a:bodyPr/>
          <a:lstStyle/>
          <a:p>
            <a:r>
              <a:rPr lang="en-US" altLang="zh-TW" dirty="0"/>
              <a:t>A</a:t>
            </a:r>
            <a:r>
              <a:rPr lang="en-US" altLang="en-US" dirty="0"/>
              <a:t>utomated line-based reconstruction</a:t>
            </a:r>
            <a:endParaRPr lang="en-US" altLang="zh-TW" dirty="0"/>
          </a:p>
          <a:p>
            <a:endParaRPr lang="zh-TW" altLang="en-US" dirty="0"/>
          </a:p>
        </p:txBody>
      </p:sp>
      <p:pic>
        <p:nvPicPr>
          <p:cNvPr id="4" name="圖片 3">
            <a:extLst>
              <a:ext uri="{FF2B5EF4-FFF2-40B4-BE49-F238E27FC236}">
                <a16:creationId xmlns:a16="http://schemas.microsoft.com/office/drawing/2014/main" id="{D26462A0-F482-425B-AF77-6039728BF026}"/>
              </a:ext>
            </a:extLst>
          </p:cNvPr>
          <p:cNvPicPr>
            <a:picLocks noChangeAspect="1"/>
          </p:cNvPicPr>
          <p:nvPr/>
        </p:nvPicPr>
        <p:blipFill>
          <a:blip r:embed="rId3"/>
          <a:stretch>
            <a:fillRect/>
          </a:stretch>
        </p:blipFill>
        <p:spPr>
          <a:xfrm>
            <a:off x="249561" y="2677556"/>
            <a:ext cx="8644877" cy="3499407"/>
          </a:xfrm>
          <a:prstGeom prst="rect">
            <a:avLst/>
          </a:prstGeom>
        </p:spPr>
      </p:pic>
    </p:spTree>
    <p:extLst>
      <p:ext uri="{BB962C8B-B14F-4D97-AF65-F5344CB8AC3E}">
        <p14:creationId xmlns:p14="http://schemas.microsoft.com/office/powerpoint/2010/main" val="1340525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747033-1B1E-4493-9152-926CFDAAEEA6}"/>
              </a:ext>
            </a:extLst>
          </p:cNvPr>
          <p:cNvSpPr>
            <a:spLocks noGrp="1"/>
          </p:cNvSpPr>
          <p:nvPr>
            <p:ph type="title"/>
          </p:nvPr>
        </p:nvSpPr>
        <p:spPr/>
        <p:txBody>
          <a:bodyPr/>
          <a:lstStyle/>
          <a:p>
            <a:r>
              <a:rPr lang="en-US" altLang="zh-TW" dirty="0"/>
              <a:t>12.6.2 Heads and Faces</a:t>
            </a:r>
            <a:endParaRPr lang="zh-TW" altLang="en-US" dirty="0"/>
          </a:p>
        </p:txBody>
      </p:sp>
      <p:pic>
        <p:nvPicPr>
          <p:cNvPr id="4" name="內容版面配置區 3">
            <a:extLst>
              <a:ext uri="{FF2B5EF4-FFF2-40B4-BE49-F238E27FC236}">
                <a16:creationId xmlns:a16="http://schemas.microsoft.com/office/drawing/2014/main" id="{D93AC66E-79BE-46D9-BB07-2F0E2169B22E}"/>
              </a:ext>
            </a:extLst>
          </p:cNvPr>
          <p:cNvPicPr>
            <a:picLocks noGrp="1" noChangeAspect="1"/>
          </p:cNvPicPr>
          <p:nvPr>
            <p:ph idx="1"/>
          </p:nvPr>
        </p:nvPicPr>
        <p:blipFill>
          <a:blip r:embed="rId2"/>
          <a:stretch>
            <a:fillRect/>
          </a:stretch>
        </p:blipFill>
        <p:spPr>
          <a:xfrm>
            <a:off x="1116018" y="1630531"/>
            <a:ext cx="6911964" cy="4745205"/>
          </a:xfrm>
          <a:prstGeom prst="rect">
            <a:avLst/>
          </a:prstGeom>
        </p:spPr>
      </p:pic>
    </p:spTree>
    <p:extLst>
      <p:ext uri="{BB962C8B-B14F-4D97-AF65-F5344CB8AC3E}">
        <p14:creationId xmlns:p14="http://schemas.microsoft.com/office/powerpoint/2010/main" val="2116439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E1941F-3C1B-4041-8B44-D4623464436A}"/>
              </a:ext>
            </a:extLst>
          </p:cNvPr>
          <p:cNvSpPr>
            <a:spLocks noGrp="1"/>
          </p:cNvSpPr>
          <p:nvPr>
            <p:ph type="title"/>
          </p:nvPr>
        </p:nvSpPr>
        <p:spPr/>
        <p:txBody>
          <a:bodyPr/>
          <a:lstStyle/>
          <a:p>
            <a:r>
              <a:rPr lang="en-US" altLang="zh-TW" dirty="0"/>
              <a:t>12.6.2 Heads and Faces</a:t>
            </a:r>
            <a:endParaRPr lang="zh-TW" altLang="en-US" dirty="0"/>
          </a:p>
        </p:txBody>
      </p:sp>
      <p:pic>
        <p:nvPicPr>
          <p:cNvPr id="4" name="內容版面配置區 3">
            <a:extLst>
              <a:ext uri="{FF2B5EF4-FFF2-40B4-BE49-F238E27FC236}">
                <a16:creationId xmlns:a16="http://schemas.microsoft.com/office/drawing/2014/main" id="{6094FCB8-40F3-41E1-A8B9-5A7040D356CF}"/>
              </a:ext>
            </a:extLst>
          </p:cNvPr>
          <p:cNvPicPr>
            <a:picLocks noGrp="1" noChangeAspect="1"/>
          </p:cNvPicPr>
          <p:nvPr>
            <p:ph idx="1"/>
          </p:nvPr>
        </p:nvPicPr>
        <p:blipFill>
          <a:blip r:embed="rId2"/>
          <a:stretch>
            <a:fillRect/>
          </a:stretch>
        </p:blipFill>
        <p:spPr>
          <a:xfrm>
            <a:off x="980746" y="1690689"/>
            <a:ext cx="7182508" cy="4824328"/>
          </a:xfrm>
          <a:prstGeom prst="rect">
            <a:avLst/>
          </a:prstGeom>
        </p:spPr>
      </p:pic>
    </p:spTree>
    <p:extLst>
      <p:ext uri="{BB962C8B-B14F-4D97-AF65-F5344CB8AC3E}">
        <p14:creationId xmlns:p14="http://schemas.microsoft.com/office/powerpoint/2010/main" val="4014366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8EC91B-2291-404E-843F-687F5DC29D96}"/>
              </a:ext>
            </a:extLst>
          </p:cNvPr>
          <p:cNvSpPr>
            <a:spLocks noGrp="1"/>
          </p:cNvSpPr>
          <p:nvPr>
            <p:ph type="title"/>
          </p:nvPr>
        </p:nvSpPr>
        <p:spPr>
          <a:xfrm>
            <a:off x="628650" y="365126"/>
            <a:ext cx="8245186" cy="1325563"/>
          </a:xfrm>
        </p:spPr>
        <p:txBody>
          <a:bodyPr/>
          <a:lstStyle/>
          <a:p>
            <a:r>
              <a:rPr lang="en-US" altLang="zh-TW" dirty="0"/>
              <a:t>12.6.2 Model-based Reconstruction</a:t>
            </a:r>
            <a:endParaRPr lang="zh-TW" altLang="en-US" dirty="0"/>
          </a:p>
        </p:txBody>
      </p:sp>
      <p:sp>
        <p:nvSpPr>
          <p:cNvPr id="3" name="內容版面配置區 2">
            <a:extLst>
              <a:ext uri="{FF2B5EF4-FFF2-40B4-BE49-F238E27FC236}">
                <a16:creationId xmlns:a16="http://schemas.microsoft.com/office/drawing/2014/main" id="{973DA8AF-9C9C-4B58-AF43-552B28795C10}"/>
              </a:ext>
            </a:extLst>
          </p:cNvPr>
          <p:cNvSpPr>
            <a:spLocks noGrp="1"/>
          </p:cNvSpPr>
          <p:nvPr>
            <p:ph idx="1"/>
          </p:nvPr>
        </p:nvSpPr>
        <p:spPr/>
        <p:txBody>
          <a:bodyPr>
            <a:normAutofit/>
          </a:bodyPr>
          <a:lstStyle/>
          <a:p>
            <a:pPr>
              <a:buNone/>
            </a:pPr>
            <a:r>
              <a:rPr lang="en-US" altLang="zh-TW" sz="3200" b="1" dirty="0"/>
              <a:t>3D head model applications</a:t>
            </a:r>
          </a:p>
          <a:p>
            <a:r>
              <a:rPr lang="en-US" altLang="zh-TW" dirty="0"/>
              <a:t>head tracking </a:t>
            </a:r>
          </a:p>
          <a:p>
            <a:r>
              <a:rPr lang="en-US" altLang="zh-TW" dirty="0"/>
              <a:t>face transfer, i.e., replacing one person’s face with another in a video </a:t>
            </a:r>
          </a:p>
          <a:p>
            <a:r>
              <a:rPr lang="en-US" altLang="zh-TW" dirty="0"/>
              <a:t>face beautification by warping face images toward a more attractive “standard”</a:t>
            </a:r>
          </a:p>
          <a:p>
            <a:r>
              <a:rPr lang="en-US" altLang="zh-TW" dirty="0"/>
              <a:t>face de-identification for privacy protection</a:t>
            </a:r>
          </a:p>
          <a:p>
            <a:r>
              <a:rPr lang="en-US" altLang="zh-TW" dirty="0"/>
              <a:t>face swapping</a:t>
            </a:r>
          </a:p>
          <a:p>
            <a:endParaRPr lang="zh-TW" altLang="en-US" dirty="0"/>
          </a:p>
        </p:txBody>
      </p:sp>
    </p:spTree>
    <p:extLst>
      <p:ext uri="{BB962C8B-B14F-4D97-AF65-F5344CB8AC3E}">
        <p14:creationId xmlns:p14="http://schemas.microsoft.com/office/powerpoint/2010/main" val="3852517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BDE3B-0925-4707-B1F0-8B570C1446A1}"/>
              </a:ext>
            </a:extLst>
          </p:cNvPr>
          <p:cNvSpPr>
            <a:spLocks noGrp="1"/>
          </p:cNvSpPr>
          <p:nvPr>
            <p:ph type="title"/>
          </p:nvPr>
        </p:nvSpPr>
        <p:spPr/>
        <p:txBody>
          <a:bodyPr/>
          <a:lstStyle/>
          <a:p>
            <a:r>
              <a:rPr lang="en-US" altLang="zh-TW" dirty="0"/>
              <a:t>3D Head Model Applications</a:t>
            </a:r>
            <a:endParaRPr lang="zh-TW" altLang="en-US" dirty="0"/>
          </a:p>
        </p:txBody>
      </p:sp>
      <p:sp>
        <p:nvSpPr>
          <p:cNvPr id="3" name="內容版面配置區 2">
            <a:extLst>
              <a:ext uri="{FF2B5EF4-FFF2-40B4-BE49-F238E27FC236}">
                <a16:creationId xmlns:a16="http://schemas.microsoft.com/office/drawing/2014/main" id="{02BD9DBE-AE6A-4E02-A22E-B7A33AB0387D}"/>
              </a:ext>
            </a:extLst>
          </p:cNvPr>
          <p:cNvSpPr>
            <a:spLocks noGrp="1"/>
          </p:cNvSpPr>
          <p:nvPr>
            <p:ph idx="1"/>
          </p:nvPr>
        </p:nvSpPr>
        <p:spPr/>
        <p:txBody>
          <a:bodyPr/>
          <a:lstStyle/>
          <a:p>
            <a:r>
              <a:rPr lang="en-US" altLang="zh-TW" dirty="0">
                <a:hlinkClick r:id="rId2"/>
              </a:rPr>
              <a:t>face swap from Microsoft</a:t>
            </a:r>
            <a:endParaRPr lang="en-US" altLang="zh-TW" dirty="0"/>
          </a:p>
          <a:p>
            <a:r>
              <a:rPr lang="en-US" altLang="zh-TW" dirty="0" err="1">
                <a:hlinkClick r:id="rId3"/>
              </a:rPr>
              <a:t>deepfake</a:t>
            </a:r>
            <a:r>
              <a:rPr lang="en-US" altLang="zh-TW" dirty="0">
                <a:hlinkClick r:id="rId3"/>
              </a:rPr>
              <a:t> damage</a:t>
            </a:r>
            <a:endParaRPr lang="en-US" altLang="zh-TW" dirty="0"/>
          </a:p>
          <a:p>
            <a:r>
              <a:rPr lang="en-US" altLang="zh-TW" dirty="0" err="1"/>
              <a:t>Mrdeepfakes</a:t>
            </a:r>
            <a:endParaRPr lang="en-US" altLang="zh-TW" dirty="0"/>
          </a:p>
          <a:p>
            <a:r>
              <a:rPr lang="en-US" altLang="zh-TW" dirty="0">
                <a:hlinkClick r:id="rId4"/>
              </a:rPr>
              <a:t>Fake videos of real people -- and how to spot them</a:t>
            </a:r>
            <a:endParaRPr lang="en-US" altLang="zh-TW" dirty="0"/>
          </a:p>
          <a:p>
            <a:endParaRPr lang="zh-TW" altLang="en-US" dirty="0"/>
          </a:p>
        </p:txBody>
      </p:sp>
    </p:spTree>
    <p:extLst>
      <p:ext uri="{BB962C8B-B14F-4D97-AF65-F5344CB8AC3E}">
        <p14:creationId xmlns:p14="http://schemas.microsoft.com/office/powerpoint/2010/main" val="4254457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E67D6-FCA2-41E1-A26F-810FD87C3C42}"/>
              </a:ext>
            </a:extLst>
          </p:cNvPr>
          <p:cNvSpPr>
            <a:spLocks noGrp="1"/>
          </p:cNvSpPr>
          <p:nvPr>
            <p:ph type="title"/>
          </p:nvPr>
        </p:nvSpPr>
        <p:spPr>
          <a:xfrm>
            <a:off x="628650" y="365126"/>
            <a:ext cx="8295648" cy="1325563"/>
          </a:xfrm>
        </p:spPr>
        <p:txBody>
          <a:bodyPr/>
          <a:lstStyle/>
          <a:p>
            <a:r>
              <a:rPr lang="en-US" altLang="zh-TW" dirty="0"/>
              <a:t>12.6.3 Application: Facial Animation</a:t>
            </a:r>
            <a:endParaRPr lang="zh-TW" altLang="en-US" dirty="0"/>
          </a:p>
        </p:txBody>
      </p:sp>
      <p:pic>
        <p:nvPicPr>
          <p:cNvPr id="4" name="內容版面配置區 3">
            <a:extLst>
              <a:ext uri="{FF2B5EF4-FFF2-40B4-BE49-F238E27FC236}">
                <a16:creationId xmlns:a16="http://schemas.microsoft.com/office/drawing/2014/main" id="{02C7445C-6C72-4175-89F2-4BBACF7E13D2}"/>
              </a:ext>
            </a:extLst>
          </p:cNvPr>
          <p:cNvPicPr>
            <a:picLocks noGrp="1" noChangeAspect="1"/>
          </p:cNvPicPr>
          <p:nvPr>
            <p:ph idx="1"/>
          </p:nvPr>
        </p:nvPicPr>
        <p:blipFill>
          <a:blip r:embed="rId3"/>
          <a:stretch>
            <a:fillRect/>
          </a:stretch>
        </p:blipFill>
        <p:spPr>
          <a:xfrm>
            <a:off x="1796269" y="1468966"/>
            <a:ext cx="5474682" cy="3920068"/>
          </a:xfrm>
          <a:prstGeom prst="rect">
            <a:avLst/>
          </a:prstGeom>
        </p:spPr>
      </p:pic>
      <p:sp>
        <p:nvSpPr>
          <p:cNvPr id="6" name="Rectangle 5">
            <a:extLst>
              <a:ext uri="{FF2B5EF4-FFF2-40B4-BE49-F238E27FC236}">
                <a16:creationId xmlns:a16="http://schemas.microsoft.com/office/drawing/2014/main" id="{B5DA5EEB-8AF7-428C-976F-37BE9CB9C2E5}"/>
              </a:ext>
            </a:extLst>
          </p:cNvPr>
          <p:cNvSpPr>
            <a:spLocks noChangeArrowheads="1"/>
          </p:cNvSpPr>
          <p:nvPr/>
        </p:nvSpPr>
        <p:spPr bwMode="auto">
          <a:xfrm>
            <a:off x="499436" y="5389034"/>
            <a:ext cx="84248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400" b="0" dirty="0"/>
              <a:t>(a) Original 3D face model with the addition of shape and texture variations in specific direction: deviation from the mean (caricature), gender, expression, weight, and nose shape</a:t>
            </a:r>
          </a:p>
        </p:txBody>
      </p:sp>
    </p:spTree>
    <p:extLst>
      <p:ext uri="{BB962C8B-B14F-4D97-AF65-F5344CB8AC3E}">
        <p14:creationId xmlns:p14="http://schemas.microsoft.com/office/powerpoint/2010/main" val="3833865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D31805-86BC-4D24-814B-D717E1653FC8}"/>
              </a:ext>
            </a:extLst>
          </p:cNvPr>
          <p:cNvSpPr>
            <a:spLocks noGrp="1"/>
          </p:cNvSpPr>
          <p:nvPr>
            <p:ph type="title"/>
          </p:nvPr>
        </p:nvSpPr>
        <p:spPr>
          <a:xfrm>
            <a:off x="628649" y="365126"/>
            <a:ext cx="8297142" cy="1325563"/>
          </a:xfrm>
        </p:spPr>
        <p:txBody>
          <a:bodyPr/>
          <a:lstStyle/>
          <a:p>
            <a:r>
              <a:rPr lang="en-US" altLang="zh-TW" dirty="0"/>
              <a:t>12.6.3 Application: Facial Animation</a:t>
            </a:r>
            <a:endParaRPr lang="zh-TW" altLang="en-US" dirty="0"/>
          </a:p>
        </p:txBody>
      </p:sp>
      <p:pic>
        <p:nvPicPr>
          <p:cNvPr id="4" name="內容版面配置區 3">
            <a:extLst>
              <a:ext uri="{FF2B5EF4-FFF2-40B4-BE49-F238E27FC236}">
                <a16:creationId xmlns:a16="http://schemas.microsoft.com/office/drawing/2014/main" id="{E5FE6FDC-8ACE-4A43-AFD6-A3AAD2C5D713}"/>
              </a:ext>
            </a:extLst>
          </p:cNvPr>
          <p:cNvPicPr>
            <a:picLocks noGrp="1" noChangeAspect="1"/>
          </p:cNvPicPr>
          <p:nvPr>
            <p:ph idx="1"/>
          </p:nvPr>
        </p:nvPicPr>
        <p:blipFill>
          <a:blip r:embed="rId3"/>
          <a:stretch>
            <a:fillRect/>
          </a:stretch>
        </p:blipFill>
        <p:spPr>
          <a:xfrm>
            <a:off x="2901551" y="1944058"/>
            <a:ext cx="3340898" cy="3609145"/>
          </a:xfrm>
          <a:prstGeom prst="rect">
            <a:avLst/>
          </a:prstGeom>
        </p:spPr>
      </p:pic>
      <p:pic>
        <p:nvPicPr>
          <p:cNvPr id="5" name="圖片 4">
            <a:extLst>
              <a:ext uri="{FF2B5EF4-FFF2-40B4-BE49-F238E27FC236}">
                <a16:creationId xmlns:a16="http://schemas.microsoft.com/office/drawing/2014/main" id="{1534E13B-1845-4064-9C25-3296196F19BF}"/>
              </a:ext>
            </a:extLst>
          </p:cNvPr>
          <p:cNvPicPr>
            <a:picLocks noChangeAspect="1"/>
          </p:cNvPicPr>
          <p:nvPr/>
        </p:nvPicPr>
        <p:blipFill>
          <a:blip r:embed="rId4"/>
          <a:stretch>
            <a:fillRect/>
          </a:stretch>
        </p:blipFill>
        <p:spPr>
          <a:xfrm>
            <a:off x="344972" y="5806572"/>
            <a:ext cx="8474174" cy="768163"/>
          </a:xfrm>
          <a:prstGeom prst="rect">
            <a:avLst/>
          </a:prstGeom>
        </p:spPr>
      </p:pic>
    </p:spTree>
    <p:extLst>
      <p:ext uri="{BB962C8B-B14F-4D97-AF65-F5344CB8AC3E}">
        <p14:creationId xmlns:p14="http://schemas.microsoft.com/office/powerpoint/2010/main" val="234887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一張含有 物件 的圖片&#10;&#10;描述是以高可信度產生">
            <a:extLst>
              <a:ext uri="{FF2B5EF4-FFF2-40B4-BE49-F238E27FC236}">
                <a16:creationId xmlns:a16="http://schemas.microsoft.com/office/drawing/2014/main" id="{EB45175C-F453-432B-BA69-B3CCFED6EADB}"/>
              </a:ext>
            </a:extLst>
          </p:cNvPr>
          <p:cNvPicPr>
            <a:picLocks noGrp="1" noChangeAspect="1"/>
          </p:cNvPicPr>
          <p:nvPr>
            <p:ph idx="1"/>
          </p:nvPr>
        </p:nvPicPr>
        <p:blipFill>
          <a:blip r:embed="rId2"/>
          <a:stretch>
            <a:fillRect/>
          </a:stretch>
        </p:blipFill>
        <p:spPr>
          <a:xfrm>
            <a:off x="482600" y="1399980"/>
            <a:ext cx="8178799" cy="4058039"/>
          </a:xfrm>
          <a:prstGeom prst="rect">
            <a:avLst/>
          </a:prstGeom>
        </p:spPr>
      </p:pic>
    </p:spTree>
    <p:extLst>
      <p:ext uri="{BB962C8B-B14F-4D97-AF65-F5344CB8AC3E}">
        <p14:creationId xmlns:p14="http://schemas.microsoft.com/office/powerpoint/2010/main" val="220771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3D5F87-3822-49AC-B49B-D982363841B8}"/>
              </a:ext>
            </a:extLst>
          </p:cNvPr>
          <p:cNvSpPr>
            <a:spLocks noGrp="1"/>
          </p:cNvSpPr>
          <p:nvPr>
            <p:ph type="title"/>
          </p:nvPr>
        </p:nvSpPr>
        <p:spPr>
          <a:xfrm>
            <a:off x="628650" y="365126"/>
            <a:ext cx="8238624" cy="1325563"/>
          </a:xfrm>
        </p:spPr>
        <p:txBody>
          <a:bodyPr/>
          <a:lstStyle/>
          <a:p>
            <a:r>
              <a:rPr lang="en-US" altLang="zh-TW" dirty="0"/>
              <a:t>12.6.3 Application: Facial Animation</a:t>
            </a:r>
            <a:endParaRPr lang="zh-TW" altLang="en-US" dirty="0"/>
          </a:p>
        </p:txBody>
      </p:sp>
      <p:pic>
        <p:nvPicPr>
          <p:cNvPr id="4" name="內容版面配置區 3">
            <a:extLst>
              <a:ext uri="{FF2B5EF4-FFF2-40B4-BE49-F238E27FC236}">
                <a16:creationId xmlns:a16="http://schemas.microsoft.com/office/drawing/2014/main" id="{F457106E-4FE5-4B38-AC02-98FDD11B7624}"/>
              </a:ext>
            </a:extLst>
          </p:cNvPr>
          <p:cNvPicPr>
            <a:picLocks noGrp="1" noChangeAspect="1"/>
          </p:cNvPicPr>
          <p:nvPr>
            <p:ph idx="1"/>
          </p:nvPr>
        </p:nvPicPr>
        <p:blipFill>
          <a:blip r:embed="rId2"/>
          <a:stretch>
            <a:fillRect/>
          </a:stretch>
        </p:blipFill>
        <p:spPr>
          <a:xfrm>
            <a:off x="628650" y="1875540"/>
            <a:ext cx="7886700" cy="3746182"/>
          </a:xfrm>
          <a:prstGeom prst="rect">
            <a:avLst/>
          </a:prstGeom>
        </p:spPr>
      </p:pic>
      <p:sp>
        <p:nvSpPr>
          <p:cNvPr id="5" name="Rectangle 3">
            <a:extLst>
              <a:ext uri="{FF2B5EF4-FFF2-40B4-BE49-F238E27FC236}">
                <a16:creationId xmlns:a16="http://schemas.microsoft.com/office/drawing/2014/main" id="{48E16AC4-9276-41C3-A58A-7A8360B2BA9D}"/>
              </a:ext>
            </a:extLst>
          </p:cNvPr>
          <p:cNvSpPr>
            <a:spLocks noChangeArrowheads="1"/>
          </p:cNvSpPr>
          <p:nvPr/>
        </p:nvSpPr>
        <p:spPr bwMode="auto">
          <a:xfrm>
            <a:off x="628650" y="5851524"/>
            <a:ext cx="8424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en-US" sz="1800" b="0" dirty="0"/>
              <a:t>(c) another example of a 3D reconstruction along with a different set of 3D manipulations</a:t>
            </a:r>
            <a:r>
              <a:rPr lang="en-US" altLang="zh-TW" sz="1800" b="0" dirty="0"/>
              <a:t> </a:t>
            </a:r>
            <a:r>
              <a:rPr lang="en-US" altLang="en-US" sz="1800" b="0" dirty="0"/>
              <a:t>such as lighting and pose change.</a:t>
            </a:r>
            <a:endParaRPr lang="en-US" altLang="zh-TW" sz="1800" b="0" dirty="0"/>
          </a:p>
        </p:txBody>
      </p:sp>
    </p:spTree>
    <p:extLst>
      <p:ext uri="{BB962C8B-B14F-4D97-AF65-F5344CB8AC3E}">
        <p14:creationId xmlns:p14="http://schemas.microsoft.com/office/powerpoint/2010/main" val="3496166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31D81B-5218-485D-88D6-84A9DEEFA53E}"/>
              </a:ext>
            </a:extLst>
          </p:cNvPr>
          <p:cNvSpPr>
            <a:spLocks noGrp="1"/>
          </p:cNvSpPr>
          <p:nvPr>
            <p:ph type="title"/>
          </p:nvPr>
        </p:nvSpPr>
        <p:spPr>
          <a:xfrm>
            <a:off x="628649" y="365126"/>
            <a:ext cx="8262687" cy="1325563"/>
          </a:xfrm>
        </p:spPr>
        <p:txBody>
          <a:bodyPr/>
          <a:lstStyle/>
          <a:p>
            <a:r>
              <a:rPr lang="en-US" altLang="zh-TW" dirty="0"/>
              <a:t>12.6.3 Application: Facial Animation</a:t>
            </a:r>
            <a:endParaRPr lang="zh-TW" altLang="en-US" dirty="0"/>
          </a:p>
        </p:txBody>
      </p:sp>
      <p:sp>
        <p:nvSpPr>
          <p:cNvPr id="3" name="內容版面配置區 2">
            <a:extLst>
              <a:ext uri="{FF2B5EF4-FFF2-40B4-BE49-F238E27FC236}">
                <a16:creationId xmlns:a16="http://schemas.microsoft.com/office/drawing/2014/main" id="{63C717D7-3DFE-45C2-B4C1-D1DE67CB0E84}"/>
              </a:ext>
            </a:extLst>
          </p:cNvPr>
          <p:cNvSpPr>
            <a:spLocks noGrp="1"/>
          </p:cNvSpPr>
          <p:nvPr>
            <p:ph idx="1"/>
          </p:nvPr>
        </p:nvSpPr>
        <p:spPr/>
        <p:txBody>
          <a:bodyPr/>
          <a:lstStyle/>
          <a:p>
            <a:r>
              <a:rPr lang="en-US" altLang="zh-TW" dirty="0"/>
              <a:t>Morphable Face: Automatic 3D Reconstruction and Manipulation from Single Data-Set Reference Face </a:t>
            </a:r>
          </a:p>
          <a:p>
            <a:r>
              <a:rPr lang="en-US" altLang="zh-TW" dirty="0">
                <a:hlinkClick r:id="rId2"/>
              </a:rPr>
              <a:t>https://www.youtube.com/watch?v=fu7bTemvEKk</a:t>
            </a:r>
            <a:endParaRPr lang="en-US" altLang="zh-TW" dirty="0"/>
          </a:p>
          <a:p>
            <a:endParaRPr lang="zh-TW" altLang="en-US" dirty="0"/>
          </a:p>
        </p:txBody>
      </p:sp>
    </p:spTree>
    <p:extLst>
      <p:ext uri="{BB962C8B-B14F-4D97-AF65-F5344CB8AC3E}">
        <p14:creationId xmlns:p14="http://schemas.microsoft.com/office/powerpoint/2010/main" val="1759349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F54B43-BD22-40F0-8A3E-CDA6B05BD039}"/>
              </a:ext>
            </a:extLst>
          </p:cNvPr>
          <p:cNvSpPr>
            <a:spLocks noGrp="1"/>
          </p:cNvSpPr>
          <p:nvPr>
            <p:ph type="title"/>
          </p:nvPr>
        </p:nvSpPr>
        <p:spPr>
          <a:xfrm>
            <a:off x="628650" y="365126"/>
            <a:ext cx="8238624" cy="1325563"/>
          </a:xfrm>
        </p:spPr>
        <p:txBody>
          <a:bodyPr/>
          <a:lstStyle/>
          <a:p>
            <a:r>
              <a:rPr lang="en-US" altLang="zh-TW" dirty="0"/>
              <a:t>12.6.3 Application: Facial Animation</a:t>
            </a:r>
            <a:endParaRPr lang="zh-TW" altLang="en-US" dirty="0"/>
          </a:p>
        </p:txBody>
      </p:sp>
      <p:sp>
        <p:nvSpPr>
          <p:cNvPr id="3" name="內容版面配置區 2">
            <a:extLst>
              <a:ext uri="{FF2B5EF4-FFF2-40B4-BE49-F238E27FC236}">
                <a16:creationId xmlns:a16="http://schemas.microsoft.com/office/drawing/2014/main" id="{E6881B10-B482-4F7F-BC03-C288BF0F2B0B}"/>
              </a:ext>
            </a:extLst>
          </p:cNvPr>
          <p:cNvSpPr>
            <a:spLocks noGrp="1"/>
          </p:cNvSpPr>
          <p:nvPr>
            <p:ph idx="1"/>
          </p:nvPr>
        </p:nvSpPr>
        <p:spPr/>
        <p:txBody>
          <a:bodyPr/>
          <a:lstStyle/>
          <a:p>
            <a:r>
              <a:rPr lang="en-US" altLang="zh-TW" dirty="0"/>
              <a:t>Photoreal Digital Actor</a:t>
            </a:r>
          </a:p>
          <a:p>
            <a:r>
              <a:rPr lang="en-US" altLang="zh-TW" dirty="0">
                <a:hlinkClick r:id="rId2"/>
              </a:rPr>
              <a:t>https://www.youtube.com/watch?v=piJ4Zke7EUw</a:t>
            </a:r>
            <a:endParaRPr lang="en-US" altLang="zh-TW" dirty="0"/>
          </a:p>
          <a:p>
            <a:r>
              <a:rPr lang="en-US" altLang="zh-TW" dirty="0">
                <a:hlinkClick r:id="rId3"/>
              </a:rPr>
              <a:t>Tomb Raider</a:t>
            </a:r>
            <a:endParaRPr lang="zh-TW" altLang="en-US" dirty="0"/>
          </a:p>
        </p:txBody>
      </p:sp>
    </p:spTree>
    <p:extLst>
      <p:ext uri="{BB962C8B-B14F-4D97-AF65-F5344CB8AC3E}">
        <p14:creationId xmlns:p14="http://schemas.microsoft.com/office/powerpoint/2010/main" val="2500098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7EA154-9B5D-4EA8-9833-1E62F379AD27}"/>
              </a:ext>
            </a:extLst>
          </p:cNvPr>
          <p:cNvSpPr>
            <a:spLocks noGrp="1"/>
          </p:cNvSpPr>
          <p:nvPr>
            <p:ph type="title"/>
          </p:nvPr>
        </p:nvSpPr>
        <p:spPr/>
        <p:txBody>
          <a:bodyPr/>
          <a:lstStyle/>
          <a:p>
            <a:r>
              <a:rPr lang="en-US" altLang="zh-TW" dirty="0"/>
              <a:t>Take a Break!</a:t>
            </a:r>
            <a:endParaRPr lang="zh-TW" altLang="en-US" dirty="0"/>
          </a:p>
        </p:txBody>
      </p:sp>
      <p:sp>
        <p:nvSpPr>
          <p:cNvPr id="3" name="內容版面配置區 2">
            <a:extLst>
              <a:ext uri="{FF2B5EF4-FFF2-40B4-BE49-F238E27FC236}">
                <a16:creationId xmlns:a16="http://schemas.microsoft.com/office/drawing/2014/main" id="{8C831097-177E-4167-83AE-2E320D59E627}"/>
              </a:ext>
            </a:extLst>
          </p:cNvPr>
          <p:cNvSpPr>
            <a:spLocks noGrp="1"/>
          </p:cNvSpPr>
          <p:nvPr>
            <p:ph idx="1"/>
          </p:nvPr>
        </p:nvSpPr>
        <p:spPr>
          <a:xfrm>
            <a:off x="628650" y="1856943"/>
            <a:ext cx="7886700" cy="1177202"/>
          </a:xfrm>
        </p:spPr>
        <p:txBody>
          <a:bodyPr>
            <a:normAutofit/>
          </a:bodyPr>
          <a:lstStyle/>
          <a:p>
            <a:pPr marL="0" indent="0">
              <a:buNone/>
            </a:pPr>
            <a:r>
              <a:rPr lang="en-US" altLang="zh-TW" dirty="0"/>
              <a:t>Q: </a:t>
            </a:r>
            <a:r>
              <a:rPr lang="zh-TW" altLang="en-US" dirty="0"/>
              <a:t>為什麼很多人都買筆電來打電動，而不是買性能更好的桌機？</a:t>
            </a:r>
          </a:p>
        </p:txBody>
      </p:sp>
      <p:sp>
        <p:nvSpPr>
          <p:cNvPr id="4" name="內容版面配置區 2">
            <a:extLst>
              <a:ext uri="{FF2B5EF4-FFF2-40B4-BE49-F238E27FC236}">
                <a16:creationId xmlns:a16="http://schemas.microsoft.com/office/drawing/2014/main" id="{64C904C9-926B-4060-BFAB-E504D7005E56}"/>
              </a:ext>
            </a:extLst>
          </p:cNvPr>
          <p:cNvSpPr txBox="1">
            <a:spLocks/>
          </p:cNvSpPr>
          <p:nvPr/>
        </p:nvSpPr>
        <p:spPr>
          <a:xfrm>
            <a:off x="628650" y="5282334"/>
            <a:ext cx="7886700" cy="553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 </a:t>
            </a:r>
            <a:r>
              <a:rPr lang="zh-TW" altLang="en-US" dirty="0"/>
              <a:t>因為買不起房子</a:t>
            </a:r>
            <a:r>
              <a:rPr lang="en-US" altLang="zh-TW" dirty="0"/>
              <a:t>…</a:t>
            </a:r>
            <a:endParaRPr lang="zh-TW" altLang="en-US" dirty="0"/>
          </a:p>
        </p:txBody>
      </p:sp>
    </p:spTree>
    <p:extLst>
      <p:ext uri="{BB962C8B-B14F-4D97-AF65-F5344CB8AC3E}">
        <p14:creationId xmlns:p14="http://schemas.microsoft.com/office/powerpoint/2010/main" val="258743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5D4CF9-AF79-4DD0-8687-C3B8E80076D5}"/>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90258934-E874-4AE1-B351-8951BCE1A4E2}"/>
              </a:ext>
            </a:extLst>
          </p:cNvPr>
          <p:cNvSpPr>
            <a:spLocks noGrp="1"/>
          </p:cNvSpPr>
          <p:nvPr>
            <p:ph idx="1"/>
          </p:nvPr>
        </p:nvSpPr>
        <p:spPr/>
        <p:txBody>
          <a:bodyPr/>
          <a:lstStyle/>
          <a:p>
            <a:r>
              <a:rPr lang="en-US" altLang="zh-TW" dirty="0"/>
              <a:t>Background subtraction</a:t>
            </a:r>
          </a:p>
          <a:p>
            <a:r>
              <a:rPr lang="en-US" altLang="zh-TW" dirty="0"/>
              <a:t>Initialization and detection</a:t>
            </a:r>
          </a:p>
          <a:p>
            <a:r>
              <a:rPr lang="en-US" altLang="zh-TW" dirty="0"/>
              <a:t>Tracking with flow</a:t>
            </a:r>
          </a:p>
          <a:p>
            <a:r>
              <a:rPr lang="en-US" altLang="zh-TW" dirty="0"/>
              <a:t>3D kinematic models</a:t>
            </a:r>
          </a:p>
          <a:p>
            <a:r>
              <a:rPr lang="en-US" altLang="zh-TW" dirty="0"/>
              <a:t>Probabilistic models</a:t>
            </a:r>
          </a:p>
          <a:p>
            <a:r>
              <a:rPr lang="en-US" altLang="zh-TW" dirty="0"/>
              <a:t>Adaptive shape modeling</a:t>
            </a:r>
          </a:p>
          <a:p>
            <a:r>
              <a:rPr lang="en-US" altLang="zh-TW" dirty="0"/>
              <a:t>Activity recognition</a:t>
            </a:r>
            <a:endParaRPr lang="zh-TW" altLang="en-US" dirty="0"/>
          </a:p>
        </p:txBody>
      </p:sp>
    </p:spTree>
    <p:extLst>
      <p:ext uri="{BB962C8B-B14F-4D97-AF65-F5344CB8AC3E}">
        <p14:creationId xmlns:p14="http://schemas.microsoft.com/office/powerpoint/2010/main" val="39957432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6C9A40-BCA0-4FEF-A50C-A3B18F255899}"/>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8C6ACC91-A400-48C3-A0CA-C1DE93A683AA}"/>
              </a:ext>
            </a:extLst>
          </p:cNvPr>
          <p:cNvSpPr>
            <a:spLocks noGrp="1"/>
          </p:cNvSpPr>
          <p:nvPr>
            <p:ph idx="1"/>
          </p:nvPr>
        </p:nvSpPr>
        <p:spPr/>
        <p:txBody>
          <a:bodyPr/>
          <a:lstStyle/>
          <a:p>
            <a:r>
              <a:rPr lang="en-US" altLang="zh-TW" sz="3200" b="1" dirty="0"/>
              <a:t>Background Subtraction</a:t>
            </a:r>
          </a:p>
          <a:p>
            <a:pPr>
              <a:buNone/>
            </a:pPr>
            <a:r>
              <a:rPr lang="en-US" altLang="zh-TW" dirty="0"/>
              <a:t>    - One of the first steps in many (but certainly not all) human tracking systems is to model the background in order to extract the moving foreground objects (silhouettes) corresponding to people.</a:t>
            </a:r>
          </a:p>
          <a:p>
            <a:pPr>
              <a:buNone/>
            </a:pPr>
            <a:r>
              <a:rPr lang="en-US" altLang="zh-TW" dirty="0"/>
              <a:t>   - Once silhouettes have been extracted from one or more cameras, they can then be modeled using deformable templates or other contour models</a:t>
            </a:r>
          </a:p>
          <a:p>
            <a:endParaRPr lang="zh-TW" altLang="en-US" dirty="0"/>
          </a:p>
        </p:txBody>
      </p:sp>
    </p:spTree>
    <p:extLst>
      <p:ext uri="{BB962C8B-B14F-4D97-AF65-F5344CB8AC3E}">
        <p14:creationId xmlns:p14="http://schemas.microsoft.com/office/powerpoint/2010/main" val="3877889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2B848-6CBB-453B-8867-6D310DDEA6E0}"/>
              </a:ext>
            </a:extLst>
          </p:cNvPr>
          <p:cNvSpPr>
            <a:spLocks noGrp="1"/>
          </p:cNvSpPr>
          <p:nvPr>
            <p:ph type="title"/>
          </p:nvPr>
        </p:nvSpPr>
        <p:spPr>
          <a:xfrm>
            <a:off x="628650" y="365126"/>
            <a:ext cx="7886700" cy="1325563"/>
          </a:xfrm>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4BDA6F24-1910-47AB-9605-1544773BB1A0}"/>
              </a:ext>
            </a:extLst>
          </p:cNvPr>
          <p:cNvSpPr>
            <a:spLocks noGrp="1"/>
          </p:cNvSpPr>
          <p:nvPr>
            <p:ph idx="1"/>
          </p:nvPr>
        </p:nvSpPr>
        <p:spPr/>
        <p:txBody>
          <a:bodyPr>
            <a:normAutofit lnSpcReduction="10000"/>
          </a:bodyPr>
          <a:lstStyle/>
          <a:p>
            <a:r>
              <a:rPr lang="en-US" altLang="zh-TW" sz="3200" b="1" dirty="0"/>
              <a:t>Initialization and Detection</a:t>
            </a:r>
          </a:p>
          <a:p>
            <a:pPr>
              <a:buNone/>
            </a:pPr>
            <a:r>
              <a:rPr lang="en-US" altLang="zh-TW" dirty="0"/>
              <a:t>    - In order to track people in a fully automated manner, it is necessary to first detect (or re-acquire) their presence in individual video frames.</a:t>
            </a:r>
          </a:p>
          <a:p>
            <a:pPr>
              <a:buNone/>
            </a:pPr>
            <a:r>
              <a:rPr lang="en-US" altLang="zh-TW" dirty="0"/>
              <a:t>    - This topic is closely related to </a:t>
            </a:r>
            <a:r>
              <a:rPr lang="en-US" altLang="zh-TW" b="1" dirty="0"/>
              <a:t>pedestrian detection</a:t>
            </a:r>
            <a:r>
              <a:rPr lang="en-US" altLang="zh-TW" dirty="0"/>
              <a:t>, which is often considered as a kind of object recognition (Mori, Ren, </a:t>
            </a:r>
            <a:r>
              <a:rPr lang="en-US" altLang="zh-TW" dirty="0" err="1"/>
              <a:t>Efros</a:t>
            </a:r>
            <a:r>
              <a:rPr lang="en-US" altLang="zh-TW" dirty="0"/>
              <a:t> et al. 2004; </a:t>
            </a:r>
            <a:r>
              <a:rPr lang="en-US" altLang="zh-TW" dirty="0" err="1"/>
              <a:t>Felzenszwalb</a:t>
            </a:r>
            <a:r>
              <a:rPr lang="en-US" altLang="zh-TW" dirty="0"/>
              <a:t> and </a:t>
            </a:r>
            <a:r>
              <a:rPr lang="en-US" altLang="zh-TW" dirty="0" err="1"/>
              <a:t>Huttenlocher</a:t>
            </a:r>
            <a:r>
              <a:rPr lang="en-US" altLang="zh-TW" dirty="0"/>
              <a:t> 2005; </a:t>
            </a:r>
            <a:r>
              <a:rPr lang="en-US" altLang="zh-TW" dirty="0" err="1"/>
              <a:t>Felzenszwalb</a:t>
            </a:r>
            <a:r>
              <a:rPr lang="en-US" altLang="zh-TW" dirty="0"/>
              <a:t>, </a:t>
            </a:r>
            <a:r>
              <a:rPr lang="en-US" altLang="zh-TW" dirty="0" err="1"/>
              <a:t>McAllester</a:t>
            </a:r>
            <a:r>
              <a:rPr lang="en-US" altLang="zh-TW" dirty="0"/>
              <a:t>, and Ramanan 2008</a:t>
            </a:r>
          </a:p>
          <a:p>
            <a:r>
              <a:rPr lang="en-US" altLang="zh-TW" dirty="0" err="1">
                <a:hlinkClick r:id="rId3"/>
              </a:rPr>
              <a:t>pedestrain</a:t>
            </a:r>
            <a:r>
              <a:rPr lang="en-US" altLang="zh-TW" dirty="0">
                <a:hlinkClick r:id="rId3"/>
              </a:rPr>
              <a:t> detection</a:t>
            </a:r>
            <a:endParaRPr lang="zh-TW" altLang="en-US" dirty="0"/>
          </a:p>
        </p:txBody>
      </p:sp>
    </p:spTree>
    <p:extLst>
      <p:ext uri="{BB962C8B-B14F-4D97-AF65-F5344CB8AC3E}">
        <p14:creationId xmlns:p14="http://schemas.microsoft.com/office/powerpoint/2010/main" val="28414084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C95F4F-5871-454D-83F9-6B6D0DA87468}"/>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2558A5F3-903C-434C-B8E9-5D3EF4B2F828}"/>
              </a:ext>
            </a:extLst>
          </p:cNvPr>
          <p:cNvSpPr>
            <a:spLocks noGrp="1"/>
          </p:cNvSpPr>
          <p:nvPr>
            <p:ph idx="1"/>
          </p:nvPr>
        </p:nvSpPr>
        <p:spPr/>
        <p:txBody>
          <a:bodyPr/>
          <a:lstStyle/>
          <a:p>
            <a:r>
              <a:rPr lang="en-US" altLang="zh-TW" sz="3200" b="1" dirty="0"/>
              <a:t>3D Kinematic Models</a:t>
            </a:r>
          </a:p>
          <a:p>
            <a:pPr>
              <a:buNone/>
            </a:pPr>
            <a:r>
              <a:rPr lang="en-US" altLang="zh-TW" dirty="0"/>
              <a:t>    - which specifies the length of each limb in a skeleton as well as the 2D or 3D rotation angles between the limbs or segments</a:t>
            </a:r>
          </a:p>
          <a:p>
            <a:endParaRPr lang="zh-TW" altLang="en-US" dirty="0"/>
          </a:p>
        </p:txBody>
      </p:sp>
    </p:spTree>
    <p:extLst>
      <p:ext uri="{BB962C8B-B14F-4D97-AF65-F5344CB8AC3E}">
        <p14:creationId xmlns:p14="http://schemas.microsoft.com/office/powerpoint/2010/main" val="4093932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1B71B0-E012-410B-92A7-453B8FD56730}"/>
              </a:ext>
            </a:extLst>
          </p:cNvPr>
          <p:cNvSpPr>
            <a:spLocks noGrp="1"/>
          </p:cNvSpPr>
          <p:nvPr>
            <p:ph type="title"/>
          </p:nvPr>
        </p:nvSpPr>
        <p:spPr/>
        <p:txBody>
          <a:bodyPr/>
          <a:lstStyle/>
          <a:p>
            <a:r>
              <a:rPr lang="en-US" altLang="zh-TW" dirty="0"/>
              <a:t>12.6.4 Whole Body Modeling and Tracking</a:t>
            </a:r>
            <a:endParaRPr lang="zh-TW" altLang="en-US" dirty="0"/>
          </a:p>
        </p:txBody>
      </p:sp>
      <p:pic>
        <p:nvPicPr>
          <p:cNvPr id="4" name="內容版面配置區 3">
            <a:extLst>
              <a:ext uri="{FF2B5EF4-FFF2-40B4-BE49-F238E27FC236}">
                <a16:creationId xmlns:a16="http://schemas.microsoft.com/office/drawing/2014/main" id="{FABECE74-9246-4529-8B94-5160255E5AAB}"/>
              </a:ext>
            </a:extLst>
          </p:cNvPr>
          <p:cNvPicPr>
            <a:picLocks noGrp="1" noChangeAspect="1"/>
          </p:cNvPicPr>
          <p:nvPr>
            <p:ph idx="1"/>
          </p:nvPr>
        </p:nvPicPr>
        <p:blipFill>
          <a:blip r:embed="rId2"/>
          <a:stretch>
            <a:fillRect/>
          </a:stretch>
        </p:blipFill>
        <p:spPr>
          <a:xfrm>
            <a:off x="628650" y="2072332"/>
            <a:ext cx="7886700" cy="3857924"/>
          </a:xfrm>
          <a:prstGeom prst="rect">
            <a:avLst/>
          </a:prstGeom>
        </p:spPr>
      </p:pic>
      <p:sp>
        <p:nvSpPr>
          <p:cNvPr id="3" name="矩形 2">
            <a:extLst>
              <a:ext uri="{FF2B5EF4-FFF2-40B4-BE49-F238E27FC236}">
                <a16:creationId xmlns:a16="http://schemas.microsoft.com/office/drawing/2014/main" id="{554AEBD8-4837-49DA-8F54-E78EF3AE1567}"/>
              </a:ext>
            </a:extLst>
          </p:cNvPr>
          <p:cNvSpPr/>
          <p:nvPr/>
        </p:nvSpPr>
        <p:spPr>
          <a:xfrm>
            <a:off x="628650" y="6308208"/>
            <a:ext cx="7372350" cy="369332"/>
          </a:xfrm>
          <a:prstGeom prst="rect">
            <a:avLst/>
          </a:prstGeom>
        </p:spPr>
        <p:txBody>
          <a:bodyPr wrap="square">
            <a:spAutoFit/>
          </a:bodyPr>
          <a:lstStyle/>
          <a:p>
            <a:r>
              <a:rPr lang="en-US" altLang="zh-TW" dirty="0">
                <a:hlinkClick r:id="rId3"/>
              </a:rPr>
              <a:t>Realtime Multi-Person 2D Human Pose Estimation using Part Affinity Fields</a:t>
            </a:r>
            <a:endParaRPr lang="zh-TW" altLang="en-US" dirty="0"/>
          </a:p>
        </p:txBody>
      </p:sp>
    </p:spTree>
    <p:extLst>
      <p:ext uri="{BB962C8B-B14F-4D97-AF65-F5344CB8AC3E}">
        <p14:creationId xmlns:p14="http://schemas.microsoft.com/office/powerpoint/2010/main" val="3668450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6FAF2-FAE1-4C65-8813-4E0710531AB5}"/>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F0B42F6C-CB95-454C-8602-64DB893F6A09}"/>
              </a:ext>
            </a:extLst>
          </p:cNvPr>
          <p:cNvSpPr>
            <a:spLocks noGrp="1"/>
          </p:cNvSpPr>
          <p:nvPr>
            <p:ph idx="1"/>
          </p:nvPr>
        </p:nvSpPr>
        <p:spPr/>
        <p:txBody>
          <a:bodyPr/>
          <a:lstStyle/>
          <a:p>
            <a:r>
              <a:rPr lang="en-US" altLang="zh-TW" sz="3200" b="1" dirty="0"/>
              <a:t>Probabilistic Models</a:t>
            </a:r>
          </a:p>
          <a:p>
            <a:pPr>
              <a:buNone/>
            </a:pPr>
            <a:r>
              <a:rPr lang="en-US" altLang="zh-TW" dirty="0"/>
              <a:t>  - Because tracking can be such a difficult task, sophisticated probabilistic inference techniques are often used to estimate the likely states of the person being tracked</a:t>
            </a:r>
          </a:p>
          <a:p>
            <a:endParaRPr lang="zh-TW" altLang="en-US" dirty="0"/>
          </a:p>
        </p:txBody>
      </p:sp>
    </p:spTree>
    <p:extLst>
      <p:ext uri="{BB962C8B-B14F-4D97-AF65-F5344CB8AC3E}">
        <p14:creationId xmlns:p14="http://schemas.microsoft.com/office/powerpoint/2010/main" val="2422343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520ECE-7AB4-4BF6-9861-D75AEE4559C8}"/>
              </a:ext>
            </a:extLst>
          </p:cNvPr>
          <p:cNvSpPr>
            <a:spLocks noGrp="1"/>
          </p:cNvSpPr>
          <p:nvPr>
            <p:ph type="title"/>
          </p:nvPr>
        </p:nvSpPr>
        <p:spPr/>
        <p:txBody>
          <a:bodyPr>
            <a:normAutofit/>
          </a:bodyPr>
          <a:lstStyle/>
          <a:p>
            <a:r>
              <a:rPr lang="en-US" altLang="zh-TW" dirty="0"/>
              <a:t>12.1.1 Shape from shading and photometric stereo</a:t>
            </a:r>
            <a:endParaRPr lang="zh-TW" altLang="en-US" dirty="0"/>
          </a:p>
        </p:txBody>
      </p:sp>
      <p:pic>
        <p:nvPicPr>
          <p:cNvPr id="4" name="內容版面配置區 3">
            <a:extLst>
              <a:ext uri="{FF2B5EF4-FFF2-40B4-BE49-F238E27FC236}">
                <a16:creationId xmlns:a16="http://schemas.microsoft.com/office/drawing/2014/main" id="{DA485EAA-4258-4F27-A385-B08B860966C7}"/>
              </a:ext>
            </a:extLst>
          </p:cNvPr>
          <p:cNvPicPr>
            <a:picLocks noGrp="1" noChangeAspect="1"/>
          </p:cNvPicPr>
          <p:nvPr>
            <p:ph idx="1"/>
          </p:nvPr>
        </p:nvPicPr>
        <p:blipFill>
          <a:blip r:embed="rId3"/>
          <a:stretch>
            <a:fillRect/>
          </a:stretch>
        </p:blipFill>
        <p:spPr>
          <a:xfrm>
            <a:off x="984193" y="2269880"/>
            <a:ext cx="7175614" cy="3462828"/>
          </a:xfrm>
          <a:prstGeom prst="rect">
            <a:avLst/>
          </a:prstGeom>
        </p:spPr>
      </p:pic>
    </p:spTree>
    <p:extLst>
      <p:ext uri="{BB962C8B-B14F-4D97-AF65-F5344CB8AC3E}">
        <p14:creationId xmlns:p14="http://schemas.microsoft.com/office/powerpoint/2010/main" val="27999780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16CBBB-EEBF-45B7-81FE-A3444C8FEC37}"/>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E2C69652-CF42-4131-B147-3A0FB97D5D6E}"/>
              </a:ext>
            </a:extLst>
          </p:cNvPr>
          <p:cNvSpPr>
            <a:spLocks noGrp="1"/>
          </p:cNvSpPr>
          <p:nvPr>
            <p:ph idx="1"/>
          </p:nvPr>
        </p:nvSpPr>
        <p:spPr/>
        <p:txBody>
          <a:bodyPr/>
          <a:lstStyle/>
          <a:p>
            <a:r>
              <a:rPr lang="en-US" altLang="zh-TW" sz="3200" b="1" dirty="0"/>
              <a:t>Adaptive Shape Modeling</a:t>
            </a:r>
          </a:p>
          <a:p>
            <a:pPr>
              <a:buNone/>
            </a:pPr>
            <a:r>
              <a:rPr lang="en-US" altLang="zh-TW" dirty="0"/>
              <a:t>    - Another essential component of whole body modeling and tracking is the fitting of parameterized shape models to visual data</a:t>
            </a:r>
            <a:endParaRPr lang="zh-TW" altLang="en-US" dirty="0"/>
          </a:p>
        </p:txBody>
      </p:sp>
    </p:spTree>
    <p:extLst>
      <p:ext uri="{BB962C8B-B14F-4D97-AF65-F5344CB8AC3E}">
        <p14:creationId xmlns:p14="http://schemas.microsoft.com/office/powerpoint/2010/main" val="2228556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87B00B-9A1B-4346-8D94-C3323D82F0ED}"/>
              </a:ext>
            </a:extLst>
          </p:cNvPr>
          <p:cNvSpPr>
            <a:spLocks noGrp="1"/>
          </p:cNvSpPr>
          <p:nvPr>
            <p:ph type="title"/>
          </p:nvPr>
        </p:nvSpPr>
        <p:spPr/>
        <p:txBody>
          <a:bodyPr/>
          <a:lstStyle/>
          <a:p>
            <a:r>
              <a:rPr lang="en-US" altLang="zh-TW" dirty="0"/>
              <a:t>12.6.4 Whole Body Modeling and Tracking</a:t>
            </a:r>
            <a:endParaRPr lang="zh-TW" altLang="en-US" dirty="0"/>
          </a:p>
        </p:txBody>
      </p:sp>
      <p:pic>
        <p:nvPicPr>
          <p:cNvPr id="4" name="內容版面配置區 3">
            <a:extLst>
              <a:ext uri="{FF2B5EF4-FFF2-40B4-BE49-F238E27FC236}">
                <a16:creationId xmlns:a16="http://schemas.microsoft.com/office/drawing/2014/main" id="{5A5D1F23-4965-4631-9A4B-80EE8950B070}"/>
              </a:ext>
            </a:extLst>
          </p:cNvPr>
          <p:cNvPicPr>
            <a:picLocks noGrp="1" noChangeAspect="1"/>
          </p:cNvPicPr>
          <p:nvPr>
            <p:ph idx="1"/>
          </p:nvPr>
        </p:nvPicPr>
        <p:blipFill>
          <a:blip r:embed="rId2"/>
          <a:stretch>
            <a:fillRect/>
          </a:stretch>
        </p:blipFill>
        <p:spPr>
          <a:xfrm>
            <a:off x="1294122" y="1710396"/>
            <a:ext cx="6555756" cy="4782478"/>
          </a:xfrm>
          <a:prstGeom prst="rect">
            <a:avLst/>
          </a:prstGeom>
        </p:spPr>
      </p:pic>
    </p:spTree>
    <p:extLst>
      <p:ext uri="{BB962C8B-B14F-4D97-AF65-F5344CB8AC3E}">
        <p14:creationId xmlns:p14="http://schemas.microsoft.com/office/powerpoint/2010/main" val="3718278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0C92B6-63BD-41EE-9D7A-DB552DEBC32F}"/>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31A44635-ACDD-41A7-ABDD-C44B94A658A4}"/>
              </a:ext>
            </a:extLst>
          </p:cNvPr>
          <p:cNvSpPr>
            <a:spLocks noGrp="1"/>
          </p:cNvSpPr>
          <p:nvPr>
            <p:ph idx="1"/>
          </p:nvPr>
        </p:nvSpPr>
        <p:spPr/>
        <p:txBody>
          <a:bodyPr/>
          <a:lstStyle/>
          <a:p>
            <a:r>
              <a:rPr lang="en-US" altLang="zh-TW" dirty="0"/>
              <a:t>Estimating Human Shape and Pose From a Single Image</a:t>
            </a:r>
          </a:p>
          <a:p>
            <a:r>
              <a:rPr lang="en-US" altLang="zh-TW" dirty="0">
                <a:hlinkClick r:id="rId2" action="ppaction://hlinkfile"/>
              </a:rPr>
              <a:t>Original</a:t>
            </a:r>
            <a:endParaRPr lang="en-US" altLang="zh-TW" dirty="0"/>
          </a:p>
          <a:p>
            <a:r>
              <a:rPr lang="en-US" altLang="zh-TW" dirty="0">
                <a:hlinkClick r:id="rId3"/>
              </a:rPr>
              <a:t>3D Human Pose and Shape from a Single Image</a:t>
            </a:r>
            <a:endParaRPr lang="zh-TW" altLang="en-US" dirty="0"/>
          </a:p>
        </p:txBody>
      </p:sp>
    </p:spTree>
    <p:extLst>
      <p:ext uri="{BB962C8B-B14F-4D97-AF65-F5344CB8AC3E}">
        <p14:creationId xmlns:p14="http://schemas.microsoft.com/office/powerpoint/2010/main" val="4076093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5E0C2-011D-417A-8B56-42C1B31B1DF6}"/>
              </a:ext>
            </a:extLst>
          </p:cNvPr>
          <p:cNvSpPr>
            <a:spLocks noGrp="1"/>
          </p:cNvSpPr>
          <p:nvPr>
            <p:ph type="title"/>
          </p:nvPr>
        </p:nvSpPr>
        <p:spPr/>
        <p:txBody>
          <a:bodyPr/>
          <a:lstStyle/>
          <a:p>
            <a:r>
              <a:rPr lang="en-US" altLang="zh-TW" dirty="0"/>
              <a:t>12.6.4 Whole Body Modeling and Tracking</a:t>
            </a:r>
            <a:endParaRPr lang="zh-TW" altLang="en-US" dirty="0"/>
          </a:p>
        </p:txBody>
      </p:sp>
      <p:sp>
        <p:nvSpPr>
          <p:cNvPr id="3" name="內容版面配置區 2">
            <a:extLst>
              <a:ext uri="{FF2B5EF4-FFF2-40B4-BE49-F238E27FC236}">
                <a16:creationId xmlns:a16="http://schemas.microsoft.com/office/drawing/2014/main" id="{B3AEF685-04BB-438E-8E68-DECDA3199DEE}"/>
              </a:ext>
            </a:extLst>
          </p:cNvPr>
          <p:cNvSpPr>
            <a:spLocks noGrp="1"/>
          </p:cNvSpPr>
          <p:nvPr>
            <p:ph idx="1"/>
          </p:nvPr>
        </p:nvSpPr>
        <p:spPr/>
        <p:txBody>
          <a:bodyPr/>
          <a:lstStyle/>
          <a:p>
            <a:r>
              <a:rPr lang="en-US" altLang="zh-TW" sz="3200" b="1" dirty="0"/>
              <a:t>Activity Recognition</a:t>
            </a:r>
            <a:endParaRPr lang="en-US" altLang="zh-TW" b="1" dirty="0"/>
          </a:p>
          <a:p>
            <a:pPr>
              <a:buNone/>
            </a:pPr>
            <a:r>
              <a:rPr lang="en-US" altLang="zh-TW" dirty="0"/>
              <a:t>    - The final widely studied topic in human modeling is motion, activity, and action recognition (</a:t>
            </a:r>
            <a:r>
              <a:rPr lang="en-US" altLang="zh-TW" dirty="0" err="1"/>
              <a:t>Bobick</a:t>
            </a:r>
            <a:r>
              <a:rPr lang="en-US" altLang="zh-TW" dirty="0"/>
              <a:t> 1997; Hu, Tan, Wang et al. 2004; Hilton, </a:t>
            </a:r>
            <a:r>
              <a:rPr lang="en-US" altLang="zh-TW" dirty="0" err="1"/>
              <a:t>Fua</a:t>
            </a:r>
            <a:r>
              <a:rPr lang="en-US" altLang="zh-TW" dirty="0"/>
              <a:t>, and </a:t>
            </a:r>
            <a:r>
              <a:rPr lang="en-US" altLang="zh-TW" dirty="0" err="1"/>
              <a:t>Ronfard</a:t>
            </a:r>
            <a:r>
              <a:rPr lang="en-US" altLang="zh-TW" dirty="0"/>
              <a:t> 2006)</a:t>
            </a:r>
          </a:p>
          <a:p>
            <a:pPr>
              <a:buNone/>
            </a:pPr>
            <a:r>
              <a:rPr lang="en-US" altLang="zh-TW" dirty="0"/>
              <a:t>    - Examples of actions that are commonly recognized include walking and running, jumping, dancing, picking up objects, sitting down and standing up, and waving</a:t>
            </a:r>
          </a:p>
          <a:p>
            <a:endParaRPr lang="zh-TW" altLang="en-US" dirty="0"/>
          </a:p>
        </p:txBody>
      </p:sp>
    </p:spTree>
    <p:extLst>
      <p:ext uri="{BB962C8B-B14F-4D97-AF65-F5344CB8AC3E}">
        <p14:creationId xmlns:p14="http://schemas.microsoft.com/office/powerpoint/2010/main" val="1409736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0CEB2-1914-4CA9-A053-C2055030AF58}"/>
              </a:ext>
            </a:extLst>
          </p:cNvPr>
          <p:cNvSpPr>
            <a:spLocks noGrp="1"/>
          </p:cNvSpPr>
          <p:nvPr>
            <p:ph type="title"/>
          </p:nvPr>
        </p:nvSpPr>
        <p:spPr/>
        <p:txBody>
          <a:bodyPr/>
          <a:lstStyle/>
          <a:p>
            <a:r>
              <a:rPr lang="en-US" altLang="zh-TW" dirty="0"/>
              <a:t>12.7 Recovering Texture Maps and Albedos</a:t>
            </a:r>
            <a:endParaRPr lang="zh-TW" altLang="en-US" dirty="0"/>
          </a:p>
        </p:txBody>
      </p:sp>
      <p:sp>
        <p:nvSpPr>
          <p:cNvPr id="3" name="內容版面配置區 2">
            <a:extLst>
              <a:ext uri="{FF2B5EF4-FFF2-40B4-BE49-F238E27FC236}">
                <a16:creationId xmlns:a16="http://schemas.microsoft.com/office/drawing/2014/main" id="{EF35DBC9-AB54-4A4D-B109-CA1C90B15AD1}"/>
              </a:ext>
            </a:extLst>
          </p:cNvPr>
          <p:cNvSpPr>
            <a:spLocks noGrp="1"/>
          </p:cNvSpPr>
          <p:nvPr>
            <p:ph idx="1"/>
          </p:nvPr>
        </p:nvSpPr>
        <p:spPr>
          <a:xfrm>
            <a:off x="628650" y="1789531"/>
            <a:ext cx="7886700" cy="2277143"/>
          </a:xfrm>
        </p:spPr>
        <p:txBody>
          <a:bodyPr/>
          <a:lstStyle/>
          <a:p>
            <a:r>
              <a:rPr lang="en-US" altLang="zh-TW" dirty="0"/>
              <a:t>After a 3D model of an object or person has been acquired, the final step in modeling is usually to recover a texture map to describe the object’s surface appearance</a:t>
            </a:r>
          </a:p>
          <a:p>
            <a:endParaRPr lang="zh-TW" altLang="en-US" dirty="0"/>
          </a:p>
        </p:txBody>
      </p:sp>
      <p:pic>
        <p:nvPicPr>
          <p:cNvPr id="4" name="圖片 3">
            <a:extLst>
              <a:ext uri="{FF2B5EF4-FFF2-40B4-BE49-F238E27FC236}">
                <a16:creationId xmlns:a16="http://schemas.microsoft.com/office/drawing/2014/main" id="{30812423-5B55-48BB-83FC-777101437088}"/>
              </a:ext>
            </a:extLst>
          </p:cNvPr>
          <p:cNvPicPr>
            <a:picLocks noChangeAspect="1"/>
          </p:cNvPicPr>
          <p:nvPr/>
        </p:nvPicPr>
        <p:blipFill>
          <a:blip r:embed="rId2"/>
          <a:stretch>
            <a:fillRect/>
          </a:stretch>
        </p:blipFill>
        <p:spPr>
          <a:xfrm>
            <a:off x="395878" y="3440858"/>
            <a:ext cx="8352244" cy="3231160"/>
          </a:xfrm>
          <a:prstGeom prst="rect">
            <a:avLst/>
          </a:prstGeom>
        </p:spPr>
      </p:pic>
    </p:spTree>
    <p:extLst>
      <p:ext uri="{BB962C8B-B14F-4D97-AF65-F5344CB8AC3E}">
        <p14:creationId xmlns:p14="http://schemas.microsoft.com/office/powerpoint/2010/main" val="1896739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242E0C-9421-4D29-BC89-282EEEA4FA35}"/>
              </a:ext>
            </a:extLst>
          </p:cNvPr>
          <p:cNvSpPr>
            <a:spLocks noGrp="1"/>
          </p:cNvSpPr>
          <p:nvPr>
            <p:ph type="title"/>
          </p:nvPr>
        </p:nvSpPr>
        <p:spPr/>
        <p:txBody>
          <a:bodyPr/>
          <a:lstStyle/>
          <a:p>
            <a:r>
              <a:rPr lang="en-US" altLang="zh-TW" dirty="0"/>
              <a:t>12.7 Recovering Texture Maps and Albedos</a:t>
            </a:r>
            <a:endParaRPr lang="zh-TW" altLang="en-US" dirty="0"/>
          </a:p>
        </p:txBody>
      </p:sp>
      <p:pic>
        <p:nvPicPr>
          <p:cNvPr id="4" name="內容版面配置區 3">
            <a:extLst>
              <a:ext uri="{FF2B5EF4-FFF2-40B4-BE49-F238E27FC236}">
                <a16:creationId xmlns:a16="http://schemas.microsoft.com/office/drawing/2014/main" id="{BCE80A34-9835-439D-B271-F1DEE92D88AA}"/>
              </a:ext>
            </a:extLst>
          </p:cNvPr>
          <p:cNvPicPr>
            <a:picLocks noGrp="1" noChangeAspect="1"/>
          </p:cNvPicPr>
          <p:nvPr>
            <p:ph idx="1"/>
          </p:nvPr>
        </p:nvPicPr>
        <p:blipFill>
          <a:blip r:embed="rId2"/>
          <a:stretch>
            <a:fillRect/>
          </a:stretch>
        </p:blipFill>
        <p:spPr>
          <a:xfrm>
            <a:off x="628650" y="1969461"/>
            <a:ext cx="7886700" cy="3943349"/>
          </a:xfrm>
          <a:prstGeom prst="rect">
            <a:avLst/>
          </a:prstGeom>
        </p:spPr>
      </p:pic>
    </p:spTree>
    <p:extLst>
      <p:ext uri="{BB962C8B-B14F-4D97-AF65-F5344CB8AC3E}">
        <p14:creationId xmlns:p14="http://schemas.microsoft.com/office/powerpoint/2010/main" val="31779905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803265-61AA-42D7-8C58-ADFAAD727333}"/>
              </a:ext>
            </a:extLst>
          </p:cNvPr>
          <p:cNvSpPr>
            <a:spLocks noGrp="1"/>
          </p:cNvSpPr>
          <p:nvPr>
            <p:ph type="title"/>
          </p:nvPr>
        </p:nvSpPr>
        <p:spPr/>
        <p:txBody>
          <a:bodyPr/>
          <a:lstStyle/>
          <a:p>
            <a:r>
              <a:rPr lang="en-US" altLang="zh-TW" dirty="0"/>
              <a:t>12.7 Recovering Texture Maps and Albedos</a:t>
            </a:r>
            <a:endParaRPr lang="zh-TW" altLang="en-US" dirty="0"/>
          </a:p>
        </p:txBody>
      </p:sp>
      <p:pic>
        <p:nvPicPr>
          <p:cNvPr id="4" name="內容版面配置區 3">
            <a:extLst>
              <a:ext uri="{FF2B5EF4-FFF2-40B4-BE49-F238E27FC236}">
                <a16:creationId xmlns:a16="http://schemas.microsoft.com/office/drawing/2014/main" id="{4E7C65D1-B39D-4D55-AFDC-524A59717BED}"/>
              </a:ext>
            </a:extLst>
          </p:cNvPr>
          <p:cNvPicPr>
            <a:picLocks noGrp="1" noChangeAspect="1"/>
          </p:cNvPicPr>
          <p:nvPr>
            <p:ph idx="1"/>
          </p:nvPr>
        </p:nvPicPr>
        <p:blipFill>
          <a:blip r:embed="rId2"/>
          <a:stretch>
            <a:fillRect/>
          </a:stretch>
        </p:blipFill>
        <p:spPr>
          <a:xfrm>
            <a:off x="1602921" y="1789530"/>
            <a:ext cx="5938157" cy="4846795"/>
          </a:xfrm>
          <a:prstGeom prst="rect">
            <a:avLst/>
          </a:prstGeom>
        </p:spPr>
      </p:pic>
    </p:spTree>
    <p:extLst>
      <p:ext uri="{BB962C8B-B14F-4D97-AF65-F5344CB8AC3E}">
        <p14:creationId xmlns:p14="http://schemas.microsoft.com/office/powerpoint/2010/main" val="32080258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0DC788-67B7-4B91-AB06-54D63471A881}"/>
              </a:ext>
            </a:extLst>
          </p:cNvPr>
          <p:cNvSpPr>
            <a:spLocks noGrp="1"/>
          </p:cNvSpPr>
          <p:nvPr>
            <p:ph type="title"/>
          </p:nvPr>
        </p:nvSpPr>
        <p:spPr/>
        <p:txBody>
          <a:bodyPr/>
          <a:lstStyle/>
          <a:p>
            <a:r>
              <a:rPr lang="en-US" altLang="zh-TW" dirty="0"/>
              <a:t>12.7.1 Estimating BRDFs</a:t>
            </a:r>
            <a:endParaRPr lang="zh-TW" altLang="en-US" dirty="0"/>
          </a:p>
        </p:txBody>
      </p:sp>
      <p:pic>
        <p:nvPicPr>
          <p:cNvPr id="4" name="內容版面配置區 3">
            <a:extLst>
              <a:ext uri="{FF2B5EF4-FFF2-40B4-BE49-F238E27FC236}">
                <a16:creationId xmlns:a16="http://schemas.microsoft.com/office/drawing/2014/main" id="{5EF5188F-83A6-490E-A9C4-CB2CEDE4FDCA}"/>
              </a:ext>
            </a:extLst>
          </p:cNvPr>
          <p:cNvPicPr>
            <a:picLocks noGrp="1" noChangeAspect="1"/>
          </p:cNvPicPr>
          <p:nvPr>
            <p:ph idx="1"/>
          </p:nvPr>
        </p:nvPicPr>
        <p:blipFill>
          <a:blip r:embed="rId3"/>
          <a:stretch>
            <a:fillRect/>
          </a:stretch>
        </p:blipFill>
        <p:spPr>
          <a:xfrm>
            <a:off x="439393" y="2029215"/>
            <a:ext cx="8265213" cy="3553438"/>
          </a:xfrm>
          <a:prstGeom prst="rect">
            <a:avLst/>
          </a:prstGeom>
        </p:spPr>
      </p:pic>
    </p:spTree>
    <p:extLst>
      <p:ext uri="{BB962C8B-B14F-4D97-AF65-F5344CB8AC3E}">
        <p14:creationId xmlns:p14="http://schemas.microsoft.com/office/powerpoint/2010/main" val="5486508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820A86-797A-4BDD-9627-D30D5B208032}"/>
              </a:ext>
            </a:extLst>
          </p:cNvPr>
          <p:cNvSpPr>
            <a:spLocks noGrp="1"/>
          </p:cNvSpPr>
          <p:nvPr>
            <p:ph type="title"/>
          </p:nvPr>
        </p:nvSpPr>
        <p:spPr/>
        <p:txBody>
          <a:bodyPr/>
          <a:lstStyle/>
          <a:p>
            <a:r>
              <a:rPr lang="en-US" altLang="zh-TW" dirty="0"/>
              <a:t>The End!</a:t>
            </a:r>
            <a:endParaRPr lang="zh-TW" altLang="en-US" dirty="0"/>
          </a:p>
        </p:txBody>
      </p:sp>
      <p:sp>
        <p:nvSpPr>
          <p:cNvPr id="3" name="內容版面配置區 2">
            <a:extLst>
              <a:ext uri="{FF2B5EF4-FFF2-40B4-BE49-F238E27FC236}">
                <a16:creationId xmlns:a16="http://schemas.microsoft.com/office/drawing/2014/main" id="{517C5B4E-A9C4-4407-BA1A-770237AF929C}"/>
              </a:ext>
            </a:extLst>
          </p:cNvPr>
          <p:cNvSpPr>
            <a:spLocks noGrp="1"/>
          </p:cNvSpPr>
          <p:nvPr>
            <p:ph idx="1"/>
          </p:nvPr>
        </p:nvSpPr>
        <p:spPr>
          <a:xfrm>
            <a:off x="628650" y="1825625"/>
            <a:ext cx="7886700" cy="969530"/>
          </a:xfrm>
        </p:spPr>
        <p:txBody>
          <a:bodyPr/>
          <a:lstStyle/>
          <a:p>
            <a:pPr marL="0" indent="0">
              <a:buNone/>
            </a:pPr>
            <a:r>
              <a:rPr lang="en-US" altLang="zh-TW" dirty="0"/>
              <a:t>Q:</a:t>
            </a:r>
            <a:r>
              <a:rPr lang="zh-TW" altLang="en-US" dirty="0"/>
              <a:t> 為什麼工程師的女友或老婆顏值都普遍高於南方許多？</a:t>
            </a:r>
          </a:p>
        </p:txBody>
      </p:sp>
      <p:sp>
        <p:nvSpPr>
          <p:cNvPr id="4" name="內容版面配置區 2">
            <a:extLst>
              <a:ext uri="{FF2B5EF4-FFF2-40B4-BE49-F238E27FC236}">
                <a16:creationId xmlns:a16="http://schemas.microsoft.com/office/drawing/2014/main" id="{4DFDD4D7-1D5B-4594-B5F3-88E7BC3F6667}"/>
              </a:ext>
            </a:extLst>
          </p:cNvPr>
          <p:cNvSpPr txBox="1">
            <a:spLocks/>
          </p:cNvSpPr>
          <p:nvPr/>
        </p:nvSpPr>
        <p:spPr>
          <a:xfrm>
            <a:off x="628650" y="5043343"/>
            <a:ext cx="7886700" cy="969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A:</a:t>
            </a:r>
            <a:r>
              <a:rPr lang="zh-TW" altLang="en-US" dirty="0"/>
              <a:t> 隨便問十個工程師，九個會說他老婆是新垣結衣 </a:t>
            </a:r>
          </a:p>
        </p:txBody>
      </p:sp>
    </p:spTree>
    <p:extLst>
      <p:ext uri="{BB962C8B-B14F-4D97-AF65-F5344CB8AC3E}">
        <p14:creationId xmlns:p14="http://schemas.microsoft.com/office/powerpoint/2010/main" val="346251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3891</Words>
  <Application>Microsoft Office PowerPoint</Application>
  <PresentationFormat>如螢幕大小 (4:3)</PresentationFormat>
  <Paragraphs>479</Paragraphs>
  <Slides>98</Slides>
  <Notes>50</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98</vt:i4>
      </vt:variant>
    </vt:vector>
  </HeadingPairs>
  <TitlesOfParts>
    <vt:vector size="107" baseType="lpstr">
      <vt:lpstr>新細明體</vt:lpstr>
      <vt:lpstr>Arial</vt:lpstr>
      <vt:lpstr>Calibri</vt:lpstr>
      <vt:lpstr>Calibri Light</vt:lpstr>
      <vt:lpstr>Comic Sans MS</vt:lpstr>
      <vt:lpstr>Times New Roman</vt:lpstr>
      <vt:lpstr>Wingdings</vt:lpstr>
      <vt:lpstr>Network</vt:lpstr>
      <vt:lpstr>Office 佈景主題</vt:lpstr>
      <vt:lpstr>Advanced Computer Vision</vt:lpstr>
      <vt:lpstr>Before Start…</vt:lpstr>
      <vt:lpstr>Ch12. 3D reconstruction</vt:lpstr>
      <vt:lpstr>PowerPoint 簡報</vt:lpstr>
      <vt:lpstr>12.1 Shape from X</vt:lpstr>
      <vt:lpstr>12.1.1 Shape from shading and photometric stereo </vt:lpstr>
      <vt:lpstr>12.1.1 Shape from shading and photometric stereo </vt:lpstr>
      <vt:lpstr>PowerPoint 簡報</vt:lpstr>
      <vt:lpstr>12.1.1 Shape from shading and photometric stereo</vt:lpstr>
      <vt:lpstr>12.1.1 Shape from shading and photometric stereo</vt:lpstr>
      <vt:lpstr>12.1.1 Shape from shading and photometric stereo</vt:lpstr>
      <vt:lpstr>12.1.1 Shape from shading and photometric stereo</vt:lpstr>
      <vt:lpstr>PowerPoint 簡報</vt:lpstr>
      <vt:lpstr>12.1.1 Shape from shading and photometric stereo</vt:lpstr>
      <vt:lpstr>Smoothness Constraint</vt:lpstr>
      <vt:lpstr>12.1.1 Shape from shading and photometric stereo</vt:lpstr>
      <vt:lpstr>PowerPoint 簡報</vt:lpstr>
      <vt:lpstr>Take a Break!</vt:lpstr>
      <vt:lpstr>12.1.2 Shape from texture</vt:lpstr>
      <vt:lpstr>12.1.2 Shape from texture</vt:lpstr>
      <vt:lpstr>PowerPoint 簡報</vt:lpstr>
      <vt:lpstr>12.1.3 Shape from focus</vt:lpstr>
      <vt:lpstr>PowerPoint 簡報</vt:lpstr>
      <vt:lpstr>12.1.3 Shape from focus</vt:lpstr>
      <vt:lpstr>PowerPoint 簡報</vt:lpstr>
      <vt:lpstr>12.1.3 Shape from focus</vt:lpstr>
      <vt:lpstr>PowerPoint 簡報</vt:lpstr>
      <vt:lpstr>Take a Break!</vt:lpstr>
      <vt:lpstr>12.2 Active Rangefinding</vt:lpstr>
      <vt:lpstr>12.2 Active Rangefinding</vt:lpstr>
      <vt:lpstr>12.2 Active Rangefinding</vt:lpstr>
      <vt:lpstr>12.2 Active Rangefinding</vt:lpstr>
      <vt:lpstr>12.2 Active Rangefinding</vt:lpstr>
      <vt:lpstr>12.2 Active Rangefinding</vt:lpstr>
      <vt:lpstr>12.2.1 Range Data Merging</vt:lpstr>
      <vt:lpstr>12.2.1 Range Data Merging</vt:lpstr>
      <vt:lpstr>12.2.1 Range Data Merging</vt:lpstr>
      <vt:lpstr>12.2.1 Range Data Merging</vt:lpstr>
      <vt:lpstr>Stereolithography (SLA) Technology</vt:lpstr>
      <vt:lpstr>12.2.2 Application: Digital Heritage</vt:lpstr>
      <vt:lpstr>12.2.2 Application: Digital Heritage</vt:lpstr>
      <vt:lpstr>12.2.2 Application: Digital Heritage</vt:lpstr>
      <vt:lpstr>PowerPoint 簡報</vt:lpstr>
      <vt:lpstr>Take a Break!</vt:lpstr>
      <vt:lpstr>12.3 Surface Representations</vt:lpstr>
      <vt:lpstr>Triangle Meshes</vt:lpstr>
      <vt:lpstr>12.3 Surface Representations</vt:lpstr>
      <vt:lpstr>12.3 Surface Representations</vt:lpstr>
      <vt:lpstr>12.3.1 Surface Representations</vt:lpstr>
      <vt:lpstr>12.3.1 Surface Representations</vt:lpstr>
      <vt:lpstr>12.3.1 Surface Representations</vt:lpstr>
      <vt:lpstr>12.3.2 Surface Simplification</vt:lpstr>
      <vt:lpstr>12.3.2 Surface Simplification</vt:lpstr>
      <vt:lpstr>12.3.2 Surface Simplification</vt:lpstr>
      <vt:lpstr>12.3.3 Geometry Images</vt:lpstr>
      <vt:lpstr>12.3.3 Geometry Images</vt:lpstr>
      <vt:lpstr>Take a Break!</vt:lpstr>
      <vt:lpstr>12.4 Point-based Representations</vt:lpstr>
      <vt:lpstr>12.4 Point-based Representations</vt:lpstr>
      <vt:lpstr>12.4 Point-based Representations</vt:lpstr>
      <vt:lpstr>12.5 Volumetric Representations</vt:lpstr>
      <vt:lpstr>12.5.1 Implicit Surfaces and Level Sets</vt:lpstr>
      <vt:lpstr>12.5.1 Implicit Surfaces and Level Sets</vt:lpstr>
      <vt:lpstr>Conics (2D Curve)</vt:lpstr>
      <vt:lpstr>Quadric</vt:lpstr>
      <vt:lpstr>Superquadrics</vt:lpstr>
      <vt:lpstr>12.5.1 Implicit Surfaces and Level Sets</vt:lpstr>
      <vt:lpstr>12.5.1 Implicit Surfaces and Level Sets</vt:lpstr>
      <vt:lpstr>Take a Break!</vt:lpstr>
      <vt:lpstr>12.6 Model-based Reconstruction</vt:lpstr>
      <vt:lpstr>12.6.1 Architecture</vt:lpstr>
      <vt:lpstr>12.6.1 Architecture</vt:lpstr>
      <vt:lpstr>12.6.1 Architecture</vt:lpstr>
      <vt:lpstr>12.6.2 Heads and Faces</vt:lpstr>
      <vt:lpstr>12.6.2 Heads and Faces</vt:lpstr>
      <vt:lpstr>12.6.2 Model-based Reconstruction</vt:lpstr>
      <vt:lpstr>3D Head Model Applications</vt:lpstr>
      <vt:lpstr>12.6.3 Application: Facial Animation</vt:lpstr>
      <vt:lpstr>12.6.3 Application: Facial Animation</vt:lpstr>
      <vt:lpstr>12.6.3 Application: Facial Animation</vt:lpstr>
      <vt:lpstr>12.6.3 Application: Facial Animation</vt:lpstr>
      <vt:lpstr>12.6.3 Application: Facial Animation</vt:lpstr>
      <vt:lpstr>Take a Break!</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12.6.4 Whole Body Modeling and Tracking</vt:lpstr>
      <vt:lpstr>12.7 Recovering Texture Maps and Albedos</vt:lpstr>
      <vt:lpstr>12.7 Recovering Texture Maps and Albedos</vt:lpstr>
      <vt:lpstr>12.7 Recovering Texture Maps and Albedos</vt:lpstr>
      <vt:lpstr>12.7.1 Estimating BRDFs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Computer Vision</dc:title>
  <dc:creator>展銘 許</dc:creator>
  <cp:lastModifiedBy>tang tsunhsien</cp:lastModifiedBy>
  <cp:revision>37</cp:revision>
  <dcterms:created xsi:type="dcterms:W3CDTF">2019-05-20T22:53:45Z</dcterms:created>
  <dcterms:modified xsi:type="dcterms:W3CDTF">2019-06-17T07:55:18Z</dcterms:modified>
</cp:coreProperties>
</file>